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Quiche" charset="1" panose="00000500000000000000"/>
      <p:regular r:id="rId17"/>
    </p:embeddedFont>
    <p:embeddedFont>
      <p:font typeface="Inter Bold" charset="1" panose="020B0802030000000004"/>
      <p:regular r:id="rId18"/>
    </p:embeddedFont>
    <p:embeddedFont>
      <p:font typeface="Inter" charset="1" panose="020B0502030000000004"/>
      <p:regular r:id="rId19"/>
    </p:embeddedFont>
    <p:embeddedFont>
      <p:font typeface="Quiche Medium" charset="1" panose="00000600000000000000"/>
      <p:regular r:id="rId20"/>
    </p:embeddedFont>
    <p:embeddedFont>
      <p:font typeface="Montserrat Bold" charset="1" panose="00000800000000000000"/>
      <p:regular r:id="rId21"/>
    </p:embeddedFont>
    <p:embeddedFont>
      <p:font typeface="Montserrat Medium" charset="1" panose="00000600000000000000"/>
      <p:regular r:id="rId22"/>
    </p:embeddedFont>
    <p:embeddedFont>
      <p:font typeface="Cooper BT Medium" charset="1" panose="0208060305030B020404"/>
      <p:regular r:id="rId23"/>
    </p:embeddedFont>
    <p:embeddedFont>
      <p:font typeface="Montserrat Semi-Bold" charset="1" panose="00000700000000000000"/>
      <p:regular r:id="rId24"/>
    </p:embeddedFont>
    <p:embeddedFont>
      <p:font typeface="Quiche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21" r="0" b="-20021"/>
            </a:stretch>
          </a:blipFill>
        </p:spPr>
      </p:sp>
      <p:sp>
        <p:nvSpPr>
          <p:cNvPr name="TextBox 3" id="3"/>
          <p:cNvSpPr txBox="true"/>
          <p:nvPr/>
        </p:nvSpPr>
        <p:spPr>
          <a:xfrm rot="0">
            <a:off x="3388553" y="2802845"/>
            <a:ext cx="11510893" cy="4752107"/>
          </a:xfrm>
          <a:prstGeom prst="rect">
            <a:avLst/>
          </a:prstGeom>
        </p:spPr>
        <p:txBody>
          <a:bodyPr anchor="t" rtlCol="false" tIns="0" lIns="0" bIns="0" rIns="0">
            <a:spAutoFit/>
          </a:bodyPr>
          <a:lstStyle/>
          <a:p>
            <a:pPr algn="ctr">
              <a:lnSpc>
                <a:spcPts val="9204"/>
              </a:lnSpc>
            </a:pPr>
            <a:r>
              <a:rPr lang="en-US" sz="10227" spc="-173">
                <a:solidFill>
                  <a:srgbClr val="FFFFFF"/>
                </a:solidFill>
                <a:latin typeface="Quiche"/>
                <a:ea typeface="Quiche"/>
                <a:cs typeface="Quiche"/>
                <a:sym typeface="Quiche"/>
              </a:rPr>
              <a:t>Análisis Causal de la Mortalidad de Re</a:t>
            </a:r>
            <a:r>
              <a:rPr lang="en-US" sz="10227" spc="-173">
                <a:solidFill>
                  <a:srgbClr val="FFFFFF"/>
                </a:solidFill>
                <a:latin typeface="Quiche"/>
                <a:ea typeface="Quiche"/>
                <a:cs typeface="Quiche"/>
                <a:sym typeface="Quiche"/>
              </a:rPr>
              <a:t>n</a:t>
            </a:r>
            <a:r>
              <a:rPr lang="en-US" sz="10227" spc="-173">
                <a:solidFill>
                  <a:srgbClr val="FFFFFF"/>
                </a:solidFill>
                <a:latin typeface="Quiche"/>
                <a:ea typeface="Quiche"/>
                <a:cs typeface="Quiche"/>
                <a:sym typeface="Quiche"/>
              </a:rPr>
              <a:t>acu</a:t>
            </a:r>
            <a:r>
              <a:rPr lang="en-US" sz="10227" spc="-173">
                <a:solidFill>
                  <a:srgbClr val="FFFFFF"/>
                </a:solidFill>
                <a:latin typeface="Quiche"/>
                <a:ea typeface="Quiche"/>
                <a:cs typeface="Quiche"/>
                <a:sym typeface="Quiche"/>
              </a:rPr>
              <a:t>a</a:t>
            </a:r>
            <a:r>
              <a:rPr lang="en-US" sz="10227" spc="-173">
                <a:solidFill>
                  <a:srgbClr val="FFFFFF"/>
                </a:solidFill>
                <a:latin typeface="Quiche"/>
                <a:ea typeface="Quiche"/>
                <a:cs typeface="Quiche"/>
                <a:sym typeface="Quiche"/>
              </a:rPr>
              <a:t>jo</a:t>
            </a:r>
            <a:r>
              <a:rPr lang="en-US" sz="10227" spc="-173">
                <a:solidFill>
                  <a:srgbClr val="FFFFFF"/>
                </a:solidFill>
                <a:latin typeface="Quiche"/>
                <a:ea typeface="Quiche"/>
                <a:cs typeface="Quiche"/>
                <a:sym typeface="Quiche"/>
              </a:rPr>
              <a:t>s</a:t>
            </a:r>
            <a:r>
              <a:rPr lang="en-US" sz="10227" spc="-173">
                <a:solidFill>
                  <a:srgbClr val="FFFFFF"/>
                </a:solidFill>
                <a:latin typeface="Quiche"/>
                <a:ea typeface="Quiche"/>
                <a:cs typeface="Quiche"/>
                <a:sym typeface="Quiche"/>
              </a:rPr>
              <a:t> de Ran</a:t>
            </a:r>
            <a:r>
              <a:rPr lang="en-US" sz="10227" spc="-173">
                <a:solidFill>
                  <a:srgbClr val="FFFFFF"/>
                </a:solidFill>
                <a:latin typeface="Quiche"/>
                <a:ea typeface="Quiche"/>
                <a:cs typeface="Quiche"/>
                <a:sym typeface="Quiche"/>
              </a:rPr>
              <a:t>a</a:t>
            </a:r>
            <a:r>
              <a:rPr lang="en-US" sz="10227" spc="-173">
                <a:solidFill>
                  <a:srgbClr val="FFFFFF"/>
                </a:solidFill>
                <a:latin typeface="Quiche"/>
                <a:ea typeface="Quiche"/>
                <a:cs typeface="Quiche"/>
                <a:sym typeface="Quiche"/>
              </a:rPr>
              <a:t> Carrizo</a:t>
            </a:r>
          </a:p>
        </p:txBody>
      </p:sp>
      <p:sp>
        <p:nvSpPr>
          <p:cNvPr name="AutoShape 4" id="4"/>
          <p:cNvSpPr/>
          <p:nvPr/>
        </p:nvSpPr>
        <p:spPr>
          <a:xfrm flipV="true">
            <a:off x="7391810" y="8377749"/>
            <a:ext cx="3504380" cy="0"/>
          </a:xfrm>
          <a:prstGeom prst="line">
            <a:avLst/>
          </a:prstGeom>
          <a:ln cap="flat" w="28575">
            <a:solidFill>
              <a:srgbClr val="FFFFFF"/>
            </a:solidFill>
            <a:prstDash val="solid"/>
            <a:headEnd type="none" len="sm" w="sm"/>
            <a:tailEnd type="none" len="sm" w="sm"/>
          </a:ln>
        </p:spPr>
      </p:sp>
      <p:sp>
        <p:nvSpPr>
          <p:cNvPr name="AutoShape 5" id="5"/>
          <p:cNvSpPr/>
          <p:nvPr/>
        </p:nvSpPr>
        <p:spPr>
          <a:xfrm flipV="true">
            <a:off x="7391810" y="1694298"/>
            <a:ext cx="3504380"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943243">
            <a:off x="368499" y="6298782"/>
            <a:ext cx="4003369" cy="3272754"/>
          </a:xfrm>
          <a:custGeom>
            <a:avLst/>
            <a:gdLst/>
            <a:ahLst/>
            <a:cxnLst/>
            <a:rect r="r" b="b" t="t" l="l"/>
            <a:pathLst>
              <a:path h="3272754" w="4003369">
                <a:moveTo>
                  <a:pt x="0" y="0"/>
                </a:moveTo>
                <a:lnTo>
                  <a:pt x="4003369" y="0"/>
                </a:lnTo>
                <a:lnTo>
                  <a:pt x="4003369" y="3272754"/>
                </a:lnTo>
                <a:lnTo>
                  <a:pt x="0" y="3272754"/>
                </a:lnTo>
                <a:lnTo>
                  <a:pt x="0" y="0"/>
                </a:lnTo>
                <a:close/>
              </a:path>
            </a:pathLst>
          </a:custGeom>
          <a:blipFill>
            <a:blip r:embed="rId3"/>
            <a:stretch>
              <a:fillRect l="0" t="0" r="0" b="0"/>
            </a:stretch>
          </a:blipFill>
        </p:spPr>
      </p:sp>
      <p:sp>
        <p:nvSpPr>
          <p:cNvPr name="TextBox 7" id="7"/>
          <p:cNvSpPr txBox="true"/>
          <p:nvPr/>
        </p:nvSpPr>
        <p:spPr>
          <a:xfrm rot="0">
            <a:off x="4888635" y="682624"/>
            <a:ext cx="8510731" cy="669926"/>
          </a:xfrm>
          <a:prstGeom prst="rect">
            <a:avLst/>
          </a:prstGeom>
        </p:spPr>
        <p:txBody>
          <a:bodyPr anchor="t" rtlCol="false" tIns="0" lIns="0" bIns="0" rIns="0">
            <a:spAutoFit/>
          </a:bodyPr>
          <a:lstStyle/>
          <a:p>
            <a:pPr algn="ctr">
              <a:lnSpc>
                <a:spcPts val="2600"/>
              </a:lnSpc>
            </a:pPr>
            <a:r>
              <a:rPr lang="en-US" b="true" sz="2500" spc="-50">
                <a:solidFill>
                  <a:srgbClr val="FFFFFF"/>
                </a:solidFill>
                <a:latin typeface="Inter Bold"/>
                <a:ea typeface="Inter Bold"/>
                <a:cs typeface="Inter Bold"/>
                <a:sym typeface="Inter Bold"/>
              </a:rPr>
              <a:t>Blanca Estela García Manjarrez</a:t>
            </a:r>
          </a:p>
          <a:p>
            <a:pPr algn="ctr">
              <a:lnSpc>
                <a:spcPts val="2600"/>
              </a:lnSpc>
            </a:pPr>
            <a:r>
              <a:rPr lang="en-US" b="true" sz="2500" spc="-50">
                <a:solidFill>
                  <a:srgbClr val="FFFFFF"/>
                </a:solidFill>
                <a:latin typeface="Inter Bold"/>
                <a:ea typeface="Inter Bold"/>
                <a:cs typeface="Inter Bold"/>
                <a:sym typeface="Inter Bold"/>
              </a:rPr>
              <a:t>  Yuneri Pérez Arellano</a:t>
            </a:r>
          </a:p>
        </p:txBody>
      </p:sp>
      <p:sp>
        <p:nvSpPr>
          <p:cNvPr name="TextBox 8" id="8"/>
          <p:cNvSpPr txBox="true"/>
          <p:nvPr/>
        </p:nvSpPr>
        <p:spPr>
          <a:xfrm rot="0">
            <a:off x="16060066" y="9421118"/>
            <a:ext cx="1822595" cy="319309"/>
          </a:xfrm>
          <a:prstGeom prst="rect">
            <a:avLst/>
          </a:prstGeom>
        </p:spPr>
        <p:txBody>
          <a:bodyPr anchor="t" rtlCol="false" tIns="0" lIns="0" bIns="0" rIns="0">
            <a:spAutoFit/>
          </a:bodyPr>
          <a:lstStyle/>
          <a:p>
            <a:pPr algn="ctr">
              <a:lnSpc>
                <a:spcPts val="2414"/>
              </a:lnSpc>
            </a:pPr>
            <a:r>
              <a:rPr lang="en-US" sz="2321" spc="-46">
                <a:solidFill>
                  <a:srgbClr val="FFFFFF"/>
                </a:solidFill>
                <a:latin typeface="Inter"/>
                <a:ea typeface="Inter"/>
                <a:cs typeface="Inter"/>
                <a:sym typeface="Inter"/>
              </a:rPr>
              <a:t>21/05/2025</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526C55"/>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94AA94"/>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TextBox 6" id="6"/>
          <p:cNvSpPr txBox="true"/>
          <p:nvPr/>
        </p:nvSpPr>
        <p:spPr>
          <a:xfrm rot="0">
            <a:off x="634255" y="610291"/>
            <a:ext cx="6590386" cy="941593"/>
          </a:xfrm>
          <a:prstGeom prst="rect">
            <a:avLst/>
          </a:prstGeom>
        </p:spPr>
        <p:txBody>
          <a:bodyPr anchor="t" rtlCol="false" tIns="0" lIns="0" bIns="0" rIns="0">
            <a:spAutoFit/>
          </a:bodyPr>
          <a:lstStyle/>
          <a:p>
            <a:pPr algn="l">
              <a:lnSpc>
                <a:spcPts val="7299"/>
              </a:lnSpc>
            </a:pPr>
            <a:r>
              <a:rPr lang="en-US" sz="6886" spc="-117" b="true">
                <a:solidFill>
                  <a:srgbClr val="FFFFFF"/>
                </a:solidFill>
                <a:latin typeface="Quiche Medium"/>
                <a:ea typeface="Quiche Medium"/>
                <a:cs typeface="Quiche Medium"/>
                <a:sym typeface="Quiche Medium"/>
              </a:rPr>
              <a:t>Conclusiones</a:t>
            </a:r>
          </a:p>
        </p:txBody>
      </p:sp>
      <p:sp>
        <p:nvSpPr>
          <p:cNvPr name="TextBox 7" id="7"/>
          <p:cNvSpPr txBox="true"/>
          <p:nvPr/>
        </p:nvSpPr>
        <p:spPr>
          <a:xfrm rot="0">
            <a:off x="634255" y="1565565"/>
            <a:ext cx="17020476" cy="7536180"/>
          </a:xfrm>
          <a:prstGeom prst="rect">
            <a:avLst/>
          </a:prstGeom>
        </p:spPr>
        <p:txBody>
          <a:bodyPr anchor="t" rtlCol="false" tIns="0" lIns="0" bIns="0" rIns="0">
            <a:spAutoFit/>
          </a:bodyPr>
          <a:lstStyle/>
          <a:p>
            <a:pPr algn="l">
              <a:lnSpc>
                <a:spcPts val="2520"/>
              </a:lnSpc>
            </a:pPr>
            <a:r>
              <a:rPr lang="en-US" sz="1800" b="true">
                <a:solidFill>
                  <a:srgbClr val="FFFFFF"/>
                </a:solidFill>
                <a:latin typeface="Montserrat Bold"/>
                <a:ea typeface="Montserrat Bold"/>
                <a:cs typeface="Montserrat Bold"/>
                <a:sym typeface="Montserrat Bold"/>
              </a:rPr>
              <a:t>1. Modelo 1 (Total pooling)</a:t>
            </a:r>
          </a:p>
          <a:p>
            <a:pPr algn="l">
              <a:lnSpc>
                <a:spcPts val="2520"/>
              </a:lnSpc>
            </a:pPr>
            <a:r>
              <a:rPr lang="en-US" sz="1800" b="true">
                <a:solidFill>
                  <a:srgbClr val="FFFFFF"/>
                </a:solidFill>
                <a:latin typeface="Montserrat Medium"/>
                <a:ea typeface="Montserrat Medium"/>
                <a:cs typeface="Montserrat Medium"/>
                <a:sym typeface="Montserrat Medium"/>
              </a:rPr>
              <a:t>   - Asume una única probabilidad de supervivencia para todos los tanques.  </a:t>
            </a:r>
          </a:p>
          <a:p>
            <a:pPr algn="l">
              <a:lnSpc>
                <a:spcPts val="2520"/>
              </a:lnSpc>
            </a:pPr>
            <a:r>
              <a:rPr lang="en-US" sz="1800" b="true">
                <a:solidFill>
                  <a:srgbClr val="FFFFFF"/>
                </a:solidFill>
                <a:latin typeface="Montserrat Medium"/>
                <a:ea typeface="Montserrat Medium"/>
                <a:cs typeface="Montserrat Medium"/>
                <a:sym typeface="Montserrat Medium"/>
              </a:rPr>
              <a:t>   - Las predicciones se limitan a la media global (~70 % de supervivencia) y no capturan la dispersión real entre tanques.  </a:t>
            </a:r>
          </a:p>
          <a:p>
            <a:pPr algn="l">
              <a:lnSpc>
                <a:spcPts val="2520"/>
              </a:lnSpc>
            </a:pPr>
            <a:r>
              <a:rPr lang="en-US" sz="1800" b="true">
                <a:solidFill>
                  <a:srgbClr val="FFFFFF"/>
                </a:solidFill>
                <a:latin typeface="Montserrat Medium"/>
                <a:ea typeface="Montserrat Medium"/>
                <a:cs typeface="Montserrat Medium"/>
                <a:sym typeface="Montserrat Medium"/>
              </a:rPr>
              <a:t>   - Underfitting: subestima la variabilidad debida a factores no observados y pierde diferencias biológicamente relevantes.</a:t>
            </a:r>
          </a:p>
          <a:p>
            <a:pPr algn="l">
              <a:lnSpc>
                <a:spcPts val="2520"/>
              </a:lnSpc>
            </a:pPr>
          </a:p>
          <a:p>
            <a:pPr algn="l">
              <a:lnSpc>
                <a:spcPts val="2520"/>
              </a:lnSpc>
            </a:pPr>
            <a:r>
              <a:rPr lang="en-US" sz="1800" b="true">
                <a:solidFill>
                  <a:srgbClr val="FFFFFF"/>
                </a:solidFill>
                <a:latin typeface="Montserrat Bold"/>
                <a:ea typeface="Montserrat Bold"/>
                <a:cs typeface="Montserrat Bold"/>
                <a:sym typeface="Montserrat Bold"/>
              </a:rPr>
              <a:t>2. Modelo 2 (No-pooling)</a:t>
            </a:r>
          </a:p>
          <a:p>
            <a:pPr algn="l">
              <a:lnSpc>
                <a:spcPts val="2520"/>
              </a:lnSpc>
            </a:pPr>
            <a:r>
              <a:rPr lang="en-US" sz="1800" b="true">
                <a:solidFill>
                  <a:srgbClr val="FFFFFF"/>
                </a:solidFill>
                <a:latin typeface="Montserrat Medium"/>
                <a:ea typeface="Montserrat Medium"/>
                <a:cs typeface="Montserrat Medium"/>
                <a:sym typeface="Montserrat Medium"/>
              </a:rPr>
              <a:t>   - Cada tanque tiene su propio intercepto sin compartir información con los demás.  </a:t>
            </a:r>
          </a:p>
          <a:p>
            <a:pPr algn="l">
              <a:lnSpc>
                <a:spcPts val="2520"/>
              </a:lnSpc>
            </a:pPr>
            <a:r>
              <a:rPr lang="en-US" sz="1800" b="true">
                <a:solidFill>
                  <a:srgbClr val="FFFFFF"/>
                </a:solidFill>
                <a:latin typeface="Montserrat Medium"/>
                <a:ea typeface="Montserrat Medium"/>
                <a:cs typeface="Montserrat Medium"/>
                <a:sym typeface="Montserrat Medium"/>
              </a:rPr>
              <a:t>   - Ajusta casi perfectamente cada observación, incluso en valores extremos.  </a:t>
            </a:r>
          </a:p>
          <a:p>
            <a:pPr algn="l">
              <a:lnSpc>
                <a:spcPts val="2520"/>
              </a:lnSpc>
            </a:pPr>
            <a:r>
              <a:rPr lang="en-US" sz="1800" b="true">
                <a:solidFill>
                  <a:srgbClr val="FFFFFF"/>
                </a:solidFill>
                <a:latin typeface="Montserrat Medium"/>
                <a:ea typeface="Montserrat Medium"/>
                <a:cs typeface="Montserrat Medium"/>
                <a:sym typeface="Montserrat Medium"/>
              </a:rPr>
              <a:t>   - Overfitting: las estimaciones en tanques con pocos renacuajos son muy inestables (IC muy amplios) y carecen de “arrastre” hacia un promedio general.</a:t>
            </a:r>
          </a:p>
          <a:p>
            <a:pPr algn="l">
              <a:lnSpc>
                <a:spcPts val="2520"/>
              </a:lnSpc>
            </a:pPr>
          </a:p>
          <a:p>
            <a:pPr algn="l">
              <a:lnSpc>
                <a:spcPts val="2520"/>
              </a:lnSpc>
            </a:pPr>
            <a:r>
              <a:rPr lang="en-US" sz="1800" b="true">
                <a:solidFill>
                  <a:srgbClr val="FFFFFF"/>
                </a:solidFill>
                <a:latin typeface="Montserrat Bold"/>
                <a:ea typeface="Montserrat Bold"/>
                <a:cs typeface="Montserrat Bold"/>
                <a:sym typeface="Montserrat Bold"/>
              </a:rPr>
              <a:t>3. Modelo 3 (Partial pooling)</a:t>
            </a:r>
          </a:p>
          <a:p>
            <a:pPr algn="l">
              <a:lnSpc>
                <a:spcPts val="2520"/>
              </a:lnSpc>
            </a:pPr>
            <a:r>
              <a:rPr lang="en-US" sz="1800" b="true">
                <a:solidFill>
                  <a:srgbClr val="FFFFFF"/>
                </a:solidFill>
                <a:latin typeface="Montserrat Medium"/>
                <a:ea typeface="Montserrat Medium"/>
                <a:cs typeface="Montserrat Medium"/>
                <a:sym typeface="Montserrat Medium"/>
              </a:rPr>
              <a:t>   - Interceptos por tanque regulados por una distribución común con media μ≈1.35 (≈79 % supervivencia) y σ≈1.62.  </a:t>
            </a:r>
          </a:p>
          <a:p>
            <a:pPr algn="l">
              <a:lnSpc>
                <a:spcPts val="2520"/>
              </a:lnSpc>
            </a:pPr>
            <a:r>
              <a:rPr lang="en-US" sz="1800" b="true">
                <a:solidFill>
                  <a:srgbClr val="FFFFFF"/>
                </a:solidFill>
                <a:latin typeface="Montserrat Medium"/>
                <a:ea typeface="Montserrat Medium"/>
                <a:cs typeface="Montserrat Medium"/>
                <a:sym typeface="Montserrat Medium"/>
              </a:rPr>
              <a:t>   - Shrinkage adaptativo: los tanques con poca información “se encogen” hacia la media global; los de muchos datos retienen su variabilidad.  </a:t>
            </a:r>
          </a:p>
          <a:p>
            <a:pPr algn="l">
              <a:lnSpc>
                <a:spcPts val="2520"/>
              </a:lnSpc>
            </a:pPr>
            <a:r>
              <a:rPr lang="en-US" sz="1800" b="true">
                <a:solidFill>
                  <a:srgbClr val="FFFFFF"/>
                </a:solidFill>
                <a:latin typeface="Montserrat Medium"/>
                <a:ea typeface="Montserrat Medium"/>
                <a:cs typeface="Montserrat Medium"/>
                <a:sym typeface="Montserrat Medium"/>
              </a:rPr>
              <a:t>   - Logra un equilibrio óptimo entre under- y over-fitting, mejorando la capacidad predictiva y la estabilidad de las estimaciones.</a:t>
            </a:r>
          </a:p>
          <a:p>
            <a:pPr algn="l">
              <a:lnSpc>
                <a:spcPts val="2520"/>
              </a:lnSpc>
            </a:pPr>
          </a:p>
          <a:p>
            <a:pPr algn="l">
              <a:lnSpc>
                <a:spcPts val="2520"/>
              </a:lnSpc>
            </a:pPr>
            <a:r>
              <a:rPr lang="en-US" sz="1800" b="true">
                <a:solidFill>
                  <a:srgbClr val="FFFFFF"/>
                </a:solidFill>
                <a:latin typeface="Montserrat Bold"/>
                <a:ea typeface="Montserrat Bold"/>
                <a:cs typeface="Montserrat Bold"/>
                <a:sym typeface="Montserrat Bold"/>
              </a:rPr>
              <a:t>4. Modelo 4 (Jerárquico + covariables: depredadores &amp; tamaño)</a:t>
            </a:r>
          </a:p>
          <a:p>
            <a:pPr algn="l">
              <a:lnSpc>
                <a:spcPts val="2520"/>
              </a:lnSpc>
            </a:pPr>
            <a:r>
              <a:rPr lang="en-US" sz="1800" b="true">
                <a:solidFill>
                  <a:srgbClr val="FFFFFF"/>
                </a:solidFill>
                <a:latin typeface="Montserrat Medium"/>
                <a:ea typeface="Montserrat Medium"/>
                <a:cs typeface="Montserrat Medium"/>
                <a:sym typeface="Montserrat Medium"/>
              </a:rPr>
              <a:t>   - Incorpora dos coeficientes adicionales:</a:t>
            </a:r>
          </a:p>
          <a:p>
            <a:pPr algn="l">
              <a:lnSpc>
                <a:spcPts val="2520"/>
              </a:lnSpc>
            </a:pPr>
            <a:r>
              <a:rPr lang="en-US" sz="1800" b="true">
                <a:solidFill>
                  <a:srgbClr val="FFFFFF"/>
                </a:solidFill>
                <a:latin typeface="Montserrat Medium"/>
                <a:ea typeface="Montserrat Medium"/>
                <a:cs typeface="Montserrat Medium"/>
                <a:sym typeface="Montserrat Medium"/>
              </a:rPr>
              <a:t>     - **βₚ (pred)** ≈ −2.43 (IC 95 %: [−2.98, −1.87]) → gran efecto negativo de la presencia de depredadores.</a:t>
            </a:r>
          </a:p>
          <a:p>
            <a:pPr algn="l">
              <a:lnSpc>
                <a:spcPts val="2520"/>
              </a:lnSpc>
            </a:pPr>
            <a:r>
              <a:rPr lang="en-US" sz="1800" b="true">
                <a:solidFill>
                  <a:srgbClr val="FFFFFF"/>
                </a:solidFill>
                <a:latin typeface="Montserrat Medium"/>
                <a:ea typeface="Montserrat Medium"/>
                <a:cs typeface="Montserrat Medium"/>
                <a:sym typeface="Montserrat Medium"/>
              </a:rPr>
              <a:t>     - **βₛ (size)** ≈ −0.41 (IC 95 %: [−0.96, +0.17]) → tendencia a menor supervivencia en renacuajos más pequeños, aunque con mayor incertidumbre.</a:t>
            </a:r>
          </a:p>
          <a:p>
            <a:pPr algn="l">
              <a:lnSpc>
                <a:spcPts val="2520"/>
              </a:lnSpc>
            </a:pPr>
            <a:r>
              <a:rPr lang="en-US" sz="1800" b="true">
                <a:solidFill>
                  <a:srgbClr val="FFFFFF"/>
                </a:solidFill>
                <a:latin typeface="Montserrat Medium"/>
                <a:ea typeface="Montserrat Medium"/>
                <a:cs typeface="Montserrat Medium"/>
                <a:sym typeface="Montserrat Medium"/>
              </a:rPr>
              <a:t>   - Redistribuye parte de la variabilidad extrema hacia estos efectos sistemáticos, de modo que:</a:t>
            </a:r>
          </a:p>
          <a:p>
            <a:pPr algn="l">
              <a:lnSpc>
                <a:spcPts val="2520"/>
              </a:lnSpc>
            </a:pPr>
            <a:r>
              <a:rPr lang="en-US" sz="1800" b="true">
                <a:solidFill>
                  <a:srgbClr val="FFFFFF"/>
                </a:solidFill>
                <a:latin typeface="Montserrat Medium"/>
                <a:ea typeface="Montserrat Medium"/>
                <a:cs typeface="Montserrat Medium"/>
                <a:sym typeface="Montserrat Medium"/>
              </a:rPr>
              <a:t>     - Tanques con depredadores muestran supervivencias menores.</a:t>
            </a:r>
          </a:p>
          <a:p>
            <a:pPr algn="l">
              <a:lnSpc>
                <a:spcPts val="2520"/>
              </a:lnSpc>
            </a:pPr>
            <a:r>
              <a:rPr lang="en-US" sz="1800" b="true">
                <a:solidFill>
                  <a:srgbClr val="FFFFFF"/>
                </a:solidFill>
                <a:latin typeface="Montserrat Medium"/>
                <a:ea typeface="Montserrat Medium"/>
                <a:cs typeface="Montserrat Medium"/>
                <a:sym typeface="Montserrat Medium"/>
              </a:rPr>
              <a:t>     - Tanques sin depredadores elevan su supervivencia.</a:t>
            </a:r>
          </a:p>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   - Refuerza las expectativas biológicas: el modelo explica explícitamente el impacto de los covariables y regulariza los valores extremos.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21" r="0" b="-20021"/>
            </a:stretch>
          </a:blipFill>
        </p:spPr>
      </p:sp>
      <p:sp>
        <p:nvSpPr>
          <p:cNvPr name="TextBox 3" id="3"/>
          <p:cNvSpPr txBox="true"/>
          <p:nvPr/>
        </p:nvSpPr>
        <p:spPr>
          <a:xfrm rot="0">
            <a:off x="3388553" y="3681542"/>
            <a:ext cx="11510893" cy="3096636"/>
          </a:xfrm>
          <a:prstGeom prst="rect">
            <a:avLst/>
          </a:prstGeom>
        </p:spPr>
        <p:txBody>
          <a:bodyPr anchor="t" rtlCol="false" tIns="0" lIns="0" bIns="0" rIns="0">
            <a:spAutoFit/>
          </a:bodyPr>
          <a:lstStyle/>
          <a:p>
            <a:pPr algn="ctr">
              <a:lnSpc>
                <a:spcPts val="11723"/>
              </a:lnSpc>
            </a:pPr>
            <a:r>
              <a:rPr lang="en-US" sz="13026" spc="-221">
                <a:solidFill>
                  <a:srgbClr val="FFFFFF"/>
                </a:solidFill>
                <a:latin typeface="Quiche"/>
                <a:ea typeface="Quiche"/>
                <a:cs typeface="Quiche"/>
                <a:sym typeface="Quiche"/>
              </a:rPr>
              <a:t>¡Muchas </a:t>
            </a:r>
            <a:r>
              <a:rPr lang="en-US" b="true" sz="13026" spc="-221">
                <a:solidFill>
                  <a:srgbClr val="FFFFFF"/>
                </a:solidFill>
                <a:latin typeface="Quiche Bold"/>
                <a:ea typeface="Quiche Bold"/>
                <a:cs typeface="Quiche Bold"/>
                <a:sym typeface="Quiche Bold"/>
              </a:rPr>
              <a:t>gracias!</a:t>
            </a:r>
          </a:p>
        </p:txBody>
      </p:sp>
      <p:sp>
        <p:nvSpPr>
          <p:cNvPr name="AutoShape 4" id="4"/>
          <p:cNvSpPr/>
          <p:nvPr/>
        </p:nvSpPr>
        <p:spPr>
          <a:xfrm flipV="true">
            <a:off x="7391810" y="7134095"/>
            <a:ext cx="3504380" cy="0"/>
          </a:xfrm>
          <a:prstGeom prst="line">
            <a:avLst/>
          </a:prstGeom>
          <a:ln cap="flat" w="28575">
            <a:solidFill>
              <a:srgbClr val="FFFFFF"/>
            </a:solidFill>
            <a:prstDash val="solid"/>
            <a:headEnd type="none" len="sm" w="sm"/>
            <a:tailEnd type="none" len="sm" w="sm"/>
          </a:ln>
        </p:spPr>
      </p:sp>
      <p:sp>
        <p:nvSpPr>
          <p:cNvPr name="AutoShape 5" id="5"/>
          <p:cNvSpPr/>
          <p:nvPr/>
        </p:nvSpPr>
        <p:spPr>
          <a:xfrm flipV="true">
            <a:off x="7391810" y="3152905"/>
            <a:ext cx="3504380"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4AA94"/>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68826B"/>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0">
            <a:off x="10757181" y="436264"/>
            <a:ext cx="4147971" cy="4707236"/>
            <a:chOff x="0" y="0"/>
            <a:chExt cx="716231" cy="812800"/>
          </a:xfrm>
        </p:grpSpPr>
        <p:sp>
          <p:nvSpPr>
            <p:cNvPr name="Freeform 7" id="7"/>
            <p:cNvSpPr/>
            <p:nvPr/>
          </p:nvSpPr>
          <p:spPr>
            <a:xfrm flipH="false" flipV="false" rot="0">
              <a:off x="0" y="0"/>
              <a:ext cx="716231" cy="812800"/>
            </a:xfrm>
            <a:custGeom>
              <a:avLst/>
              <a:gdLst/>
              <a:ahLst/>
              <a:cxnLst/>
              <a:rect r="r" b="b" t="t" l="l"/>
              <a:pathLst>
                <a:path h="812800" w="716231">
                  <a:moveTo>
                    <a:pt x="0" y="0"/>
                  </a:moveTo>
                  <a:lnTo>
                    <a:pt x="716231" y="0"/>
                  </a:lnTo>
                  <a:lnTo>
                    <a:pt x="716231" y="812800"/>
                  </a:lnTo>
                  <a:lnTo>
                    <a:pt x="0" y="812800"/>
                  </a:lnTo>
                  <a:close/>
                </a:path>
              </a:pathLst>
            </a:custGeom>
            <a:blipFill>
              <a:blip r:embed="rId2"/>
              <a:stretch>
                <a:fillRect l="-17730" t="0" r="-17730" b="0"/>
              </a:stretch>
            </a:blipFill>
            <a:ln w="28575" cap="sq">
              <a:solidFill>
                <a:srgbClr val="FFFFFF"/>
              </a:solidFill>
              <a:prstDash val="solid"/>
              <a:miter/>
            </a:ln>
          </p:spPr>
        </p:sp>
      </p:grpSp>
      <p:grpSp>
        <p:nvGrpSpPr>
          <p:cNvPr name="Group 8" id="8"/>
          <p:cNvGrpSpPr/>
          <p:nvPr/>
        </p:nvGrpSpPr>
        <p:grpSpPr>
          <a:xfrm rot="0">
            <a:off x="13949625" y="4208164"/>
            <a:ext cx="4147971" cy="4707236"/>
            <a:chOff x="0" y="0"/>
            <a:chExt cx="716231" cy="812800"/>
          </a:xfrm>
        </p:grpSpPr>
        <p:sp>
          <p:nvSpPr>
            <p:cNvPr name="Freeform 9" id="9"/>
            <p:cNvSpPr/>
            <p:nvPr/>
          </p:nvSpPr>
          <p:spPr>
            <a:xfrm flipH="false" flipV="false" rot="0">
              <a:off x="0" y="0"/>
              <a:ext cx="716231" cy="812800"/>
            </a:xfrm>
            <a:custGeom>
              <a:avLst/>
              <a:gdLst/>
              <a:ahLst/>
              <a:cxnLst/>
              <a:rect r="r" b="b" t="t" l="l"/>
              <a:pathLst>
                <a:path h="812800" w="716231">
                  <a:moveTo>
                    <a:pt x="0" y="0"/>
                  </a:moveTo>
                  <a:lnTo>
                    <a:pt x="716231" y="0"/>
                  </a:lnTo>
                  <a:lnTo>
                    <a:pt x="716231" y="812800"/>
                  </a:lnTo>
                  <a:lnTo>
                    <a:pt x="0" y="812800"/>
                  </a:lnTo>
                  <a:close/>
                </a:path>
              </a:pathLst>
            </a:custGeom>
            <a:blipFill>
              <a:blip r:embed="rId3"/>
              <a:stretch>
                <a:fillRect l="-7312" t="0" r="-34762" b="0"/>
              </a:stretch>
            </a:blipFill>
            <a:ln w="28575" cap="sq">
              <a:solidFill>
                <a:srgbClr val="FFFFFF"/>
              </a:solidFill>
              <a:prstDash val="solid"/>
              <a:miter/>
            </a:ln>
          </p:spPr>
        </p:sp>
      </p:grpSp>
      <p:sp>
        <p:nvSpPr>
          <p:cNvPr name="TextBox 10" id="10"/>
          <p:cNvSpPr txBox="true"/>
          <p:nvPr/>
        </p:nvSpPr>
        <p:spPr>
          <a:xfrm rot="0">
            <a:off x="1028700" y="1068678"/>
            <a:ext cx="6590386" cy="941593"/>
          </a:xfrm>
          <a:prstGeom prst="rect">
            <a:avLst/>
          </a:prstGeom>
        </p:spPr>
        <p:txBody>
          <a:bodyPr anchor="t" rtlCol="false" tIns="0" lIns="0" bIns="0" rIns="0">
            <a:spAutoFit/>
          </a:bodyPr>
          <a:lstStyle/>
          <a:p>
            <a:pPr algn="l">
              <a:lnSpc>
                <a:spcPts val="7299"/>
              </a:lnSpc>
            </a:pPr>
            <a:r>
              <a:rPr lang="en-US" sz="6886" spc="-117" b="true">
                <a:solidFill>
                  <a:srgbClr val="FFFFFF"/>
                </a:solidFill>
                <a:latin typeface="Quiche Medium"/>
                <a:ea typeface="Quiche Medium"/>
                <a:cs typeface="Quiche Medium"/>
                <a:sym typeface="Quiche Medium"/>
              </a:rPr>
              <a:t>Contexto</a:t>
            </a:r>
          </a:p>
        </p:txBody>
      </p:sp>
      <p:sp>
        <p:nvSpPr>
          <p:cNvPr name="TextBox 11" id="11"/>
          <p:cNvSpPr txBox="true"/>
          <p:nvPr/>
        </p:nvSpPr>
        <p:spPr>
          <a:xfrm rot="0">
            <a:off x="1028700" y="2207671"/>
            <a:ext cx="8934170" cy="6790907"/>
          </a:xfrm>
          <a:prstGeom prst="rect">
            <a:avLst/>
          </a:prstGeom>
        </p:spPr>
        <p:txBody>
          <a:bodyPr anchor="t" rtlCol="false" tIns="0" lIns="0" bIns="0" rIns="0">
            <a:spAutoFit/>
          </a:bodyPr>
          <a:lstStyle/>
          <a:p>
            <a:pPr algn="l" marL="0" indent="0" lvl="0">
              <a:lnSpc>
                <a:spcPts val="3173"/>
              </a:lnSpc>
              <a:spcBef>
                <a:spcPct val="0"/>
              </a:spcBef>
            </a:pPr>
            <a:r>
              <a:rPr lang="en-US" b="true" sz="2266">
                <a:solidFill>
                  <a:srgbClr val="FFFFFF"/>
                </a:solidFill>
                <a:latin typeface="Montserrat Bold"/>
                <a:ea typeface="Montserrat Bold"/>
                <a:cs typeface="Montserrat Bold"/>
                <a:sym typeface="Montserrat Bold"/>
              </a:rPr>
              <a:t>C</a:t>
            </a:r>
            <a:r>
              <a:rPr lang="en-US" b="true" sz="2266" strike="noStrike" u="none">
                <a:solidFill>
                  <a:srgbClr val="FFFFFF"/>
                </a:solidFill>
                <a:latin typeface="Montserrat Bold"/>
                <a:ea typeface="Montserrat Bold"/>
                <a:cs typeface="Montserrat Bold"/>
                <a:sym typeface="Montserrat Bold"/>
              </a:rPr>
              <a:t>ontexto y experimento original</a:t>
            </a:r>
          </a:p>
          <a:p>
            <a:pPr algn="l" marL="0" indent="0" lvl="0">
              <a:lnSpc>
                <a:spcPts val="3173"/>
              </a:lnSpc>
              <a:spcBef>
                <a:spcPct val="0"/>
              </a:spcBef>
            </a:pPr>
            <a:r>
              <a:rPr lang="en-US" b="true" sz="2266" strike="noStrike" u="none">
                <a:solidFill>
                  <a:srgbClr val="FFFFFF"/>
                </a:solidFill>
                <a:latin typeface="Montserrat Medium"/>
                <a:ea typeface="Montserrat Medium"/>
                <a:cs typeface="Montserrat Medium"/>
                <a:sym typeface="Montserrat Medium"/>
              </a:rPr>
              <a:t> • Vonesh &amp; Bolker (2005) estudiaron la plasticidad de eclosión en la rana Hyperolius spinigularis, manipulando el tamaño y la densidad larvaria para simular impactos de depredadores.</a:t>
            </a:r>
          </a:p>
          <a:p>
            <a:pPr algn="l" marL="0" indent="0" lvl="0">
              <a:lnSpc>
                <a:spcPts val="3173"/>
              </a:lnSpc>
              <a:spcBef>
                <a:spcPct val="0"/>
              </a:spcBef>
            </a:pPr>
            <a:r>
              <a:rPr lang="en-US" b="true" sz="2266" strike="noStrike" u="none">
                <a:solidFill>
                  <a:srgbClr val="FFFFFF"/>
                </a:solidFill>
                <a:latin typeface="Montserrat Medium"/>
                <a:ea typeface="Montserrat Medium"/>
                <a:cs typeface="Montserrat Medium"/>
                <a:sym typeface="Montserrat Medium"/>
              </a:rPr>
              <a:t> • Se esperaba que las larvas inducidas (más pequeñas y menos desarrolladas) mostraran mayor mortalidad y larvación prolongada frente a depredadores acuáticos.</a:t>
            </a:r>
          </a:p>
          <a:p>
            <a:pPr algn="l" marL="0" indent="0" lvl="0">
              <a:lnSpc>
                <a:spcPts val="3173"/>
              </a:lnSpc>
              <a:spcBef>
                <a:spcPct val="0"/>
              </a:spcBef>
            </a:pPr>
          </a:p>
          <a:p>
            <a:pPr algn="l" marL="0" indent="0" lvl="0">
              <a:lnSpc>
                <a:spcPts val="3173"/>
              </a:lnSpc>
              <a:spcBef>
                <a:spcPct val="0"/>
              </a:spcBef>
            </a:pPr>
            <a:r>
              <a:rPr lang="en-US" b="true" sz="2266" strike="noStrike" u="none">
                <a:solidFill>
                  <a:srgbClr val="FFFFFF"/>
                </a:solidFill>
                <a:latin typeface="Montserrat Bold"/>
                <a:ea typeface="Montserrat Bold"/>
                <a:cs typeface="Montserrat Bold"/>
                <a:sym typeface="Montserrat Bold"/>
              </a:rPr>
              <a:t>Hallazgos sorprendentes</a:t>
            </a:r>
          </a:p>
          <a:p>
            <a:pPr algn="l" marL="0" indent="0" lvl="0">
              <a:lnSpc>
                <a:spcPts val="3173"/>
              </a:lnSpc>
              <a:spcBef>
                <a:spcPct val="0"/>
              </a:spcBef>
            </a:pPr>
            <a:r>
              <a:rPr lang="en-US" b="true" sz="2266" strike="noStrike" u="none">
                <a:solidFill>
                  <a:srgbClr val="FFFFFF"/>
                </a:solidFill>
                <a:latin typeface="Montserrat Medium"/>
                <a:ea typeface="Montserrat Medium"/>
                <a:cs typeface="Montserrat Medium"/>
                <a:sym typeface="Montserrat Medium"/>
              </a:rPr>
              <a:t> • Las larvas inducidas no solo sobrevivieron a la metamorfosis, sino que además crecieron más rápido y alcanzaron tamaños mayores.</a:t>
            </a:r>
          </a:p>
          <a:p>
            <a:pPr algn="l" marL="0" indent="0" lvl="0">
              <a:lnSpc>
                <a:spcPts val="3173"/>
              </a:lnSpc>
              <a:spcBef>
                <a:spcPct val="0"/>
              </a:spcBef>
            </a:pPr>
            <a:r>
              <a:rPr lang="en-US" b="true" sz="2266" strike="noStrike" u="none">
                <a:solidFill>
                  <a:srgbClr val="FFFFFF"/>
                </a:solidFill>
                <a:latin typeface="Montserrat Medium"/>
                <a:ea typeface="Montserrat Medium"/>
                <a:cs typeface="Montserrat Medium"/>
                <a:sym typeface="Montserrat Medium"/>
              </a:rPr>
              <a:t> • Estos resultados motivaron el desarrollo de un modelo que combinara crecimiento compensatorio con depredación específica por densidad y tamaño.</a:t>
            </a:r>
          </a:p>
          <a:p>
            <a:pPr algn="l" marL="0" indent="0" lvl="0">
              <a:lnSpc>
                <a:spcPts val="317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8826B"/>
        </a:solidFill>
      </p:bgPr>
    </p:bg>
    <p:spTree>
      <p:nvGrpSpPr>
        <p:cNvPr id="1" name=""/>
        <p:cNvGrpSpPr/>
        <p:nvPr/>
      </p:nvGrpSpPr>
      <p:grpSpPr>
        <a:xfrm>
          <a:off x="0" y="0"/>
          <a:ext cx="0" cy="0"/>
          <a:chOff x="0" y="0"/>
          <a:chExt cx="0" cy="0"/>
        </a:xfrm>
      </p:grpSpPr>
      <p:sp>
        <p:nvSpPr>
          <p:cNvPr name="Freeform 2" id="2"/>
          <p:cNvSpPr/>
          <p:nvPr/>
        </p:nvSpPr>
        <p:spPr>
          <a:xfrm flipH="false" flipV="false" rot="0">
            <a:off x="13010346" y="-3615685"/>
            <a:ext cx="9288769" cy="9288769"/>
          </a:xfrm>
          <a:custGeom>
            <a:avLst/>
            <a:gdLst/>
            <a:ahLst/>
            <a:cxnLst/>
            <a:rect r="r" b="b" t="t" l="l"/>
            <a:pathLst>
              <a:path h="9288769" w="9288769">
                <a:moveTo>
                  <a:pt x="0" y="0"/>
                </a:moveTo>
                <a:lnTo>
                  <a:pt x="9288769" y="0"/>
                </a:lnTo>
                <a:lnTo>
                  <a:pt x="9288769" y="9288770"/>
                </a:lnTo>
                <a:lnTo>
                  <a:pt x="0" y="928877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9199" y="2018756"/>
            <a:ext cx="10351872" cy="5648297"/>
          </a:xfrm>
          <a:prstGeom prst="rect">
            <a:avLst/>
          </a:prstGeom>
        </p:spPr>
        <p:txBody>
          <a:bodyPr anchor="t" rtlCol="false" tIns="0" lIns="0" bIns="0" rIns="0">
            <a:spAutoFit/>
          </a:bodyPr>
          <a:lstStyle/>
          <a:p>
            <a:pPr algn="l" marL="0" indent="0" lvl="0">
              <a:lnSpc>
                <a:spcPts val="3676"/>
              </a:lnSpc>
              <a:spcBef>
                <a:spcPct val="0"/>
              </a:spcBef>
            </a:pPr>
            <a:r>
              <a:rPr lang="en-US" b="true" sz="2626">
                <a:solidFill>
                  <a:srgbClr val="FFFFFF"/>
                </a:solidFill>
                <a:latin typeface="Montserrat Medium"/>
                <a:ea typeface="Montserrat Medium"/>
                <a:cs typeface="Montserrat Medium"/>
                <a:sym typeface="Montserrat Medium"/>
              </a:rPr>
              <a:t>Se replico el problema</a:t>
            </a:r>
            <a:r>
              <a:rPr lang="en-US" b="true" sz="2626" strike="noStrike" u="none">
                <a:solidFill>
                  <a:srgbClr val="FFFFFF"/>
                </a:solidFill>
                <a:latin typeface="Montserrat Medium"/>
                <a:ea typeface="Montserrat Medium"/>
                <a:cs typeface="Montserrat Medium"/>
                <a:sym typeface="Montserrat Medium"/>
              </a:rPr>
              <a:t> de supervivencia de renacuajos (cap. 13 de Statistical Rethinking, McElreath) usando un modelo bayesiano jerárquico.</a:t>
            </a:r>
          </a:p>
          <a:p>
            <a:pPr algn="l" marL="0" indent="0" lvl="0">
              <a:lnSpc>
                <a:spcPts val="3676"/>
              </a:lnSpc>
              <a:spcBef>
                <a:spcPct val="0"/>
              </a:spcBef>
            </a:pPr>
          </a:p>
          <a:p>
            <a:pPr algn="l" marL="0" indent="0" lvl="0">
              <a:lnSpc>
                <a:spcPts val="3676"/>
              </a:lnSpc>
              <a:spcBef>
                <a:spcPct val="0"/>
              </a:spcBef>
            </a:pPr>
          </a:p>
          <a:p>
            <a:pPr algn="l" marL="0" indent="0" lvl="0">
              <a:lnSpc>
                <a:spcPts val="3676"/>
              </a:lnSpc>
              <a:spcBef>
                <a:spcPct val="0"/>
              </a:spcBef>
            </a:pPr>
          </a:p>
          <a:p>
            <a:pPr algn="l">
              <a:lnSpc>
                <a:spcPts val="4236"/>
              </a:lnSpc>
              <a:spcBef>
                <a:spcPct val="0"/>
              </a:spcBef>
            </a:pPr>
            <a:r>
              <a:rPr lang="en-US" b="true" sz="3026" strike="noStrike" u="none">
                <a:solidFill>
                  <a:srgbClr val="FFFFFF"/>
                </a:solidFill>
                <a:latin typeface="Montserrat Bold"/>
                <a:ea typeface="Montserrat Bold"/>
                <a:cs typeface="Montserrat Bold"/>
                <a:sym typeface="Montserrat Bold"/>
              </a:rPr>
              <a:t>Objetivo del proyecto</a:t>
            </a:r>
          </a:p>
          <a:p>
            <a:pPr algn="l" marL="566977" indent="-283489" lvl="1">
              <a:lnSpc>
                <a:spcPts val="3676"/>
              </a:lnSpc>
              <a:spcBef>
                <a:spcPct val="0"/>
              </a:spcBef>
              <a:buFont typeface="Arial"/>
              <a:buChar char="•"/>
            </a:pPr>
            <a:r>
              <a:rPr lang="en-US" b="true" sz="2626" strike="noStrike" u="none">
                <a:solidFill>
                  <a:srgbClr val="FFFFFF"/>
                </a:solidFill>
                <a:latin typeface="Montserrat Medium"/>
                <a:ea typeface="Montserrat Medium"/>
                <a:cs typeface="Montserrat Medium"/>
                <a:sym typeface="Montserrat Medium"/>
              </a:rPr>
              <a:t> Demostrar las ventajas de un enfoque jerárquico para capturar mecanismos biológicos complejos y mejorar la inferencia sobre mortalidad larval y crecimiento compensatorio.</a:t>
            </a:r>
          </a:p>
          <a:p>
            <a:pPr algn="l" marL="0" indent="0" lvl="0">
              <a:lnSpc>
                <a:spcPts val="3676"/>
              </a:lnSpc>
              <a:spcBef>
                <a:spcPct val="0"/>
              </a:spcBef>
            </a:pPr>
          </a:p>
        </p:txBody>
      </p:sp>
      <p:grpSp>
        <p:nvGrpSpPr>
          <p:cNvPr name="Group 4" id="4"/>
          <p:cNvGrpSpPr/>
          <p:nvPr/>
        </p:nvGrpSpPr>
        <p:grpSpPr>
          <a:xfrm rot="0">
            <a:off x="-733207" y="9244012"/>
            <a:ext cx="19754415" cy="1644843"/>
            <a:chOff x="0" y="0"/>
            <a:chExt cx="5202809" cy="433210"/>
          </a:xfrm>
        </p:grpSpPr>
        <p:sp>
          <p:nvSpPr>
            <p:cNvPr name="Freeform 5" id="5"/>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94AA94"/>
            </a:solidFill>
          </p:spPr>
        </p:sp>
        <p:sp>
          <p:nvSpPr>
            <p:cNvPr name="TextBox 6" id="6"/>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7" id="7"/>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1028700" y="6726088"/>
            <a:ext cx="7121824" cy="7121824"/>
          </a:xfrm>
          <a:custGeom>
            <a:avLst/>
            <a:gdLst/>
            <a:ahLst/>
            <a:cxnLst/>
            <a:rect r="r" b="b" t="t" l="l"/>
            <a:pathLst>
              <a:path h="7121824" w="7121824">
                <a:moveTo>
                  <a:pt x="0" y="0"/>
                </a:moveTo>
                <a:lnTo>
                  <a:pt x="7121824" y="0"/>
                </a:lnTo>
                <a:lnTo>
                  <a:pt x="7121824" y="7121824"/>
                </a:lnTo>
                <a:lnTo>
                  <a:pt x="0" y="712182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008340" y="5865806"/>
            <a:ext cx="4078712" cy="3171198"/>
          </a:xfrm>
          <a:custGeom>
            <a:avLst/>
            <a:gdLst/>
            <a:ahLst/>
            <a:cxnLst/>
            <a:rect r="r" b="b" t="t" l="l"/>
            <a:pathLst>
              <a:path h="3171198" w="4078712">
                <a:moveTo>
                  <a:pt x="0" y="0"/>
                </a:moveTo>
                <a:lnTo>
                  <a:pt x="4078712" y="0"/>
                </a:lnTo>
                <a:lnTo>
                  <a:pt x="4078712" y="3171198"/>
                </a:lnTo>
                <a:lnTo>
                  <a:pt x="0" y="3171198"/>
                </a:lnTo>
                <a:lnTo>
                  <a:pt x="0" y="0"/>
                </a:lnTo>
                <a:close/>
              </a:path>
            </a:pathLst>
          </a:custGeom>
          <a:blipFill>
            <a:blip r:embed="rId4"/>
            <a:stretch>
              <a:fillRect l="0" t="0" r="0" b="0"/>
            </a:stretch>
          </a:blipFill>
        </p:spPr>
      </p:sp>
      <p:sp>
        <p:nvSpPr>
          <p:cNvPr name="TextBox 10" id="10"/>
          <p:cNvSpPr txBox="true"/>
          <p:nvPr/>
        </p:nvSpPr>
        <p:spPr>
          <a:xfrm rot="0">
            <a:off x="6101356" y="833062"/>
            <a:ext cx="6085288" cy="833877"/>
          </a:xfrm>
          <a:prstGeom prst="rect">
            <a:avLst/>
          </a:prstGeom>
        </p:spPr>
        <p:txBody>
          <a:bodyPr anchor="t" rtlCol="false" tIns="0" lIns="0" bIns="0" rIns="0">
            <a:spAutoFit/>
          </a:bodyPr>
          <a:lstStyle/>
          <a:p>
            <a:pPr algn="ctr">
              <a:lnSpc>
                <a:spcPts val="6197"/>
              </a:lnSpc>
            </a:pPr>
            <a:r>
              <a:rPr lang="en-US" b="true" sz="6886" spc="-117">
                <a:solidFill>
                  <a:srgbClr val="FFFFFF"/>
                </a:solidFill>
                <a:latin typeface="Quiche Medium"/>
                <a:ea typeface="Quiche Medium"/>
                <a:cs typeface="Quiche Medium"/>
                <a:sym typeface="Quiche Medium"/>
              </a:rPr>
              <a:t>Introducción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526C55"/>
        </a:solidFill>
      </p:bgPr>
    </p:bg>
    <p:spTree>
      <p:nvGrpSpPr>
        <p:cNvPr id="1" name=""/>
        <p:cNvGrpSpPr/>
        <p:nvPr/>
      </p:nvGrpSpPr>
      <p:grpSpPr>
        <a:xfrm>
          <a:off x="0" y="0"/>
          <a:ext cx="0" cy="0"/>
          <a:chOff x="0" y="0"/>
          <a:chExt cx="0" cy="0"/>
        </a:xfrm>
      </p:grpSpPr>
      <p:sp>
        <p:nvSpPr>
          <p:cNvPr name="AutoShape 2" id="2"/>
          <p:cNvSpPr/>
          <p:nvPr/>
        </p:nvSpPr>
        <p:spPr>
          <a:xfrm>
            <a:off x="-886757" y="4464181"/>
            <a:ext cx="20061513" cy="0"/>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13852256" y="4213153"/>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5" id="5"/>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6" id="6"/>
          <p:cNvGrpSpPr/>
          <p:nvPr/>
        </p:nvGrpSpPr>
        <p:grpSpPr>
          <a:xfrm rot="0">
            <a:off x="9865209" y="4213153"/>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8" id="8"/>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5876360" y="4213153"/>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a:ln cap="sq">
              <a:noFill/>
              <a:prstDash val="solid"/>
              <a:miter/>
            </a:ln>
          </p:spPr>
        </p:sp>
        <p:sp>
          <p:nvSpPr>
            <p:cNvPr name="TextBox 11" id="11"/>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887511" y="4213153"/>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14" id="14"/>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15" id="15"/>
          <p:cNvGrpSpPr/>
          <p:nvPr/>
        </p:nvGrpSpPr>
        <p:grpSpPr>
          <a:xfrm rot="0">
            <a:off x="-733207" y="9244012"/>
            <a:ext cx="19754415" cy="1644843"/>
            <a:chOff x="0" y="0"/>
            <a:chExt cx="5202809" cy="433210"/>
          </a:xfrm>
        </p:grpSpPr>
        <p:sp>
          <p:nvSpPr>
            <p:cNvPr name="Freeform 16" id="16"/>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94AA94"/>
            </a:solidFill>
          </p:spPr>
        </p:sp>
        <p:sp>
          <p:nvSpPr>
            <p:cNvPr name="TextBox 17" id="17"/>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18" id="18"/>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TextBox 19" id="19"/>
          <p:cNvSpPr txBox="true"/>
          <p:nvPr/>
        </p:nvSpPr>
        <p:spPr>
          <a:xfrm rot="0">
            <a:off x="1887511" y="5005279"/>
            <a:ext cx="2197323" cy="679451"/>
          </a:xfrm>
          <a:prstGeom prst="rect">
            <a:avLst/>
          </a:prstGeom>
        </p:spPr>
        <p:txBody>
          <a:bodyPr anchor="t" rtlCol="false" tIns="0" lIns="0" bIns="0" rIns="0">
            <a:spAutoFit/>
          </a:bodyPr>
          <a:lstStyle/>
          <a:p>
            <a:pPr algn="l">
              <a:lnSpc>
                <a:spcPts val="5150"/>
              </a:lnSpc>
            </a:pPr>
            <a:r>
              <a:rPr lang="en-US" sz="5000">
                <a:solidFill>
                  <a:srgbClr val="FFFFFF"/>
                </a:solidFill>
                <a:latin typeface="Cooper BT Medium"/>
                <a:ea typeface="Cooper BT Medium"/>
                <a:cs typeface="Cooper BT Medium"/>
                <a:sym typeface="Cooper BT Medium"/>
              </a:rPr>
              <a:t>01.</a:t>
            </a:r>
          </a:p>
        </p:txBody>
      </p:sp>
      <p:sp>
        <p:nvSpPr>
          <p:cNvPr name="TextBox 20" id="20"/>
          <p:cNvSpPr txBox="true"/>
          <p:nvPr/>
        </p:nvSpPr>
        <p:spPr>
          <a:xfrm rot="0">
            <a:off x="5894663" y="5005279"/>
            <a:ext cx="2197323" cy="679451"/>
          </a:xfrm>
          <a:prstGeom prst="rect">
            <a:avLst/>
          </a:prstGeom>
        </p:spPr>
        <p:txBody>
          <a:bodyPr anchor="t" rtlCol="false" tIns="0" lIns="0" bIns="0" rIns="0">
            <a:spAutoFit/>
          </a:bodyPr>
          <a:lstStyle/>
          <a:p>
            <a:pPr algn="l">
              <a:lnSpc>
                <a:spcPts val="5150"/>
              </a:lnSpc>
            </a:pPr>
            <a:r>
              <a:rPr lang="en-US" sz="5000">
                <a:solidFill>
                  <a:srgbClr val="FFFFFF"/>
                </a:solidFill>
                <a:latin typeface="Cooper BT Medium"/>
                <a:ea typeface="Cooper BT Medium"/>
                <a:cs typeface="Cooper BT Medium"/>
                <a:sym typeface="Cooper BT Medium"/>
              </a:rPr>
              <a:t>02.</a:t>
            </a:r>
          </a:p>
        </p:txBody>
      </p:sp>
      <p:sp>
        <p:nvSpPr>
          <p:cNvPr name="TextBox 21" id="21"/>
          <p:cNvSpPr txBox="true"/>
          <p:nvPr/>
        </p:nvSpPr>
        <p:spPr>
          <a:xfrm rot="0">
            <a:off x="9901814" y="5005279"/>
            <a:ext cx="2197323" cy="679451"/>
          </a:xfrm>
          <a:prstGeom prst="rect">
            <a:avLst/>
          </a:prstGeom>
        </p:spPr>
        <p:txBody>
          <a:bodyPr anchor="t" rtlCol="false" tIns="0" lIns="0" bIns="0" rIns="0">
            <a:spAutoFit/>
          </a:bodyPr>
          <a:lstStyle/>
          <a:p>
            <a:pPr algn="l">
              <a:lnSpc>
                <a:spcPts val="5150"/>
              </a:lnSpc>
            </a:pPr>
            <a:r>
              <a:rPr lang="en-US" sz="5000">
                <a:solidFill>
                  <a:srgbClr val="FFFFFF"/>
                </a:solidFill>
                <a:latin typeface="Cooper BT Medium"/>
                <a:ea typeface="Cooper BT Medium"/>
                <a:cs typeface="Cooper BT Medium"/>
                <a:sym typeface="Cooper BT Medium"/>
              </a:rPr>
              <a:t>03.</a:t>
            </a:r>
          </a:p>
        </p:txBody>
      </p:sp>
      <p:sp>
        <p:nvSpPr>
          <p:cNvPr name="TextBox 22" id="22"/>
          <p:cNvSpPr txBox="true"/>
          <p:nvPr/>
        </p:nvSpPr>
        <p:spPr>
          <a:xfrm rot="0">
            <a:off x="13852256" y="5005279"/>
            <a:ext cx="2197323" cy="679451"/>
          </a:xfrm>
          <a:prstGeom prst="rect">
            <a:avLst/>
          </a:prstGeom>
        </p:spPr>
        <p:txBody>
          <a:bodyPr anchor="t" rtlCol="false" tIns="0" lIns="0" bIns="0" rIns="0">
            <a:spAutoFit/>
          </a:bodyPr>
          <a:lstStyle/>
          <a:p>
            <a:pPr algn="l">
              <a:lnSpc>
                <a:spcPts val="5150"/>
              </a:lnSpc>
            </a:pPr>
            <a:r>
              <a:rPr lang="en-US" sz="5000">
                <a:solidFill>
                  <a:srgbClr val="FFFFFF"/>
                </a:solidFill>
                <a:latin typeface="Cooper BT Medium"/>
                <a:ea typeface="Cooper BT Medium"/>
                <a:cs typeface="Cooper BT Medium"/>
                <a:sym typeface="Cooper BT Medium"/>
              </a:rPr>
              <a:t>04.</a:t>
            </a:r>
          </a:p>
        </p:txBody>
      </p:sp>
      <p:sp>
        <p:nvSpPr>
          <p:cNvPr name="TextBox 23" id="23"/>
          <p:cNvSpPr txBox="true"/>
          <p:nvPr/>
        </p:nvSpPr>
        <p:spPr>
          <a:xfrm rot="0">
            <a:off x="5876360" y="5856180"/>
            <a:ext cx="2548233" cy="34499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Montserrat Medium"/>
                <a:ea typeface="Montserrat Medium"/>
                <a:cs typeface="Montserrat Medium"/>
                <a:sym typeface="Montserrat Medium"/>
              </a:rPr>
              <a:t>M</a:t>
            </a:r>
            <a:r>
              <a:rPr lang="en-US" b="true" sz="1800" strike="noStrike" u="none">
                <a:solidFill>
                  <a:srgbClr val="FFFFFF"/>
                </a:solidFill>
                <a:latin typeface="Montserrat Medium"/>
                <a:ea typeface="Montserrat Medium"/>
                <a:cs typeface="Montserrat Medium"/>
                <a:sym typeface="Montserrat Medium"/>
              </a:rPr>
              <a:t>odelar la mortalidad larval y las respuestas compensatorias posteriores explorando distintos niveles de agrupamiento: pooling, no pooling y partial pooling.</a:t>
            </a:r>
          </a:p>
          <a:p>
            <a:pPr algn="l" marL="0" indent="0" lvl="0">
              <a:lnSpc>
                <a:spcPts val="2520"/>
              </a:lnSpc>
              <a:spcBef>
                <a:spcPct val="0"/>
              </a:spcBef>
            </a:pPr>
          </a:p>
        </p:txBody>
      </p:sp>
      <p:sp>
        <p:nvSpPr>
          <p:cNvPr name="TextBox 24" id="24"/>
          <p:cNvSpPr txBox="true"/>
          <p:nvPr/>
        </p:nvSpPr>
        <p:spPr>
          <a:xfrm rot="0">
            <a:off x="9901814" y="5856180"/>
            <a:ext cx="2548233" cy="3135630"/>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Expl</a:t>
            </a:r>
            <a:r>
              <a:rPr lang="en-US" b="true" sz="1800" strike="noStrike" u="none">
                <a:solidFill>
                  <a:srgbClr val="FFFFFF"/>
                </a:solidFill>
                <a:latin typeface="Montserrat Medium"/>
                <a:ea typeface="Montserrat Medium"/>
                <a:cs typeface="Montserrat Medium"/>
                <a:sym typeface="Montserrat Medium"/>
              </a:rPr>
              <a:t>orar el trade-off underfitting/overfitting comparando los tres niveles de pooling (total, none, partial) mediante criterios de información y gráficos de predicción.</a:t>
            </a:r>
          </a:p>
        </p:txBody>
      </p:sp>
      <p:sp>
        <p:nvSpPr>
          <p:cNvPr name="TextBox 25" id="25"/>
          <p:cNvSpPr txBox="true"/>
          <p:nvPr/>
        </p:nvSpPr>
        <p:spPr>
          <a:xfrm rot="0">
            <a:off x="13852256" y="5856180"/>
            <a:ext cx="2548233" cy="1878330"/>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Montserrat Medium"/>
                <a:ea typeface="Montserrat Medium"/>
                <a:cs typeface="Montserrat Medium"/>
                <a:sym typeface="Montserrat Medium"/>
              </a:rPr>
              <a:t>D</a:t>
            </a:r>
            <a:r>
              <a:rPr lang="en-US" b="true" sz="1800" strike="noStrike" u="none">
                <a:solidFill>
                  <a:srgbClr val="FFFFFF"/>
                </a:solidFill>
                <a:latin typeface="Montserrat Medium"/>
                <a:ea typeface="Montserrat Medium"/>
                <a:cs typeface="Montserrat Medium"/>
                <a:sym typeface="Montserrat Medium"/>
              </a:rPr>
              <a:t>esplegar un análisis causal formal con un DAG que recoja nuestros supuestos de identificación.</a:t>
            </a:r>
          </a:p>
          <a:p>
            <a:pPr algn="l" marL="0" indent="0" lvl="0">
              <a:lnSpc>
                <a:spcPts val="2520"/>
              </a:lnSpc>
              <a:spcBef>
                <a:spcPct val="0"/>
              </a:spcBef>
            </a:pPr>
          </a:p>
        </p:txBody>
      </p:sp>
      <p:sp>
        <p:nvSpPr>
          <p:cNvPr name="TextBox 26" id="26"/>
          <p:cNvSpPr txBox="true"/>
          <p:nvPr/>
        </p:nvSpPr>
        <p:spPr>
          <a:xfrm rot="0">
            <a:off x="1887511" y="5856180"/>
            <a:ext cx="2548233" cy="21926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Montserrat Medium"/>
                <a:ea typeface="Montserrat Medium"/>
                <a:cs typeface="Montserrat Medium"/>
                <a:sym typeface="Montserrat Medium"/>
              </a:rPr>
              <a:t>R</a:t>
            </a:r>
            <a:r>
              <a:rPr lang="en-US" b="true" sz="1800" strike="noStrike" u="none">
                <a:solidFill>
                  <a:srgbClr val="FFFFFF"/>
                </a:solidFill>
                <a:latin typeface="Montserrat Medium"/>
                <a:ea typeface="Montserrat Medium"/>
                <a:cs typeface="Montserrat Medium"/>
                <a:sym typeface="Montserrat Medium"/>
              </a:rPr>
              <a:t>eproducir y comprender el ejemplo de Statistical Rethinking aplicado a los datos de Reedfrogs.</a:t>
            </a:r>
          </a:p>
          <a:p>
            <a:pPr algn="l" marL="0" indent="0" lvl="0">
              <a:lnSpc>
                <a:spcPts val="2520"/>
              </a:lnSpc>
              <a:spcBef>
                <a:spcPct val="0"/>
              </a:spcBef>
            </a:pPr>
          </a:p>
        </p:txBody>
      </p:sp>
      <p:sp>
        <p:nvSpPr>
          <p:cNvPr name="TextBox 27" id="27"/>
          <p:cNvSpPr txBox="true"/>
          <p:nvPr/>
        </p:nvSpPr>
        <p:spPr>
          <a:xfrm rot="0">
            <a:off x="4649141" y="1602658"/>
            <a:ext cx="8989718" cy="941593"/>
          </a:xfrm>
          <a:prstGeom prst="rect">
            <a:avLst/>
          </a:prstGeom>
        </p:spPr>
        <p:txBody>
          <a:bodyPr anchor="t" rtlCol="false" tIns="0" lIns="0" bIns="0" rIns="0">
            <a:spAutoFit/>
          </a:bodyPr>
          <a:lstStyle/>
          <a:p>
            <a:pPr algn="ctr" marL="0" indent="0" lvl="0">
              <a:lnSpc>
                <a:spcPts val="7299"/>
              </a:lnSpc>
              <a:spcBef>
                <a:spcPct val="0"/>
              </a:spcBef>
            </a:pPr>
            <a:r>
              <a:rPr lang="en-US" b="true" sz="6886" spc="-117" strike="noStrike" u="none">
                <a:solidFill>
                  <a:srgbClr val="FFFFFF"/>
                </a:solidFill>
                <a:latin typeface="Quiche Medium"/>
                <a:ea typeface="Quiche Medium"/>
                <a:cs typeface="Quiche Medium"/>
                <a:sym typeface="Quiche Medium"/>
              </a:rPr>
              <a:t>Objetivos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8826B"/>
        </a:solidFill>
      </p:bgPr>
    </p:bg>
    <p:spTree>
      <p:nvGrpSpPr>
        <p:cNvPr id="1" name=""/>
        <p:cNvGrpSpPr/>
        <p:nvPr/>
      </p:nvGrpSpPr>
      <p:grpSpPr>
        <a:xfrm>
          <a:off x="0" y="0"/>
          <a:ext cx="0" cy="0"/>
          <a:chOff x="0" y="0"/>
          <a:chExt cx="0" cy="0"/>
        </a:xfrm>
      </p:grpSpPr>
      <p:sp>
        <p:nvSpPr>
          <p:cNvPr name="Freeform 2" id="2"/>
          <p:cNvSpPr/>
          <p:nvPr/>
        </p:nvSpPr>
        <p:spPr>
          <a:xfrm flipH="false" flipV="false" rot="0">
            <a:off x="10168614" y="1999993"/>
            <a:ext cx="13060350" cy="13060350"/>
          </a:xfrm>
          <a:custGeom>
            <a:avLst/>
            <a:gdLst/>
            <a:ahLst/>
            <a:cxnLst/>
            <a:rect r="r" b="b" t="t" l="l"/>
            <a:pathLst>
              <a:path h="13060350" w="13060350">
                <a:moveTo>
                  <a:pt x="0" y="0"/>
                </a:moveTo>
                <a:lnTo>
                  <a:pt x="13060350" y="0"/>
                </a:lnTo>
                <a:lnTo>
                  <a:pt x="13060350" y="13060350"/>
                </a:lnTo>
                <a:lnTo>
                  <a:pt x="0" y="1306035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3207" y="9244012"/>
            <a:ext cx="19754415" cy="1644843"/>
            <a:chOff x="0" y="0"/>
            <a:chExt cx="5202809" cy="433210"/>
          </a:xfrm>
        </p:grpSpPr>
        <p:sp>
          <p:nvSpPr>
            <p:cNvPr name="Freeform 4" id="4"/>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94AA94"/>
            </a:solidFill>
          </p:spPr>
        </p:sp>
        <p:sp>
          <p:nvSpPr>
            <p:cNvPr name="TextBox 5" id="5"/>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6" id="6"/>
          <p:cNvSpPr/>
          <p:nvPr/>
        </p:nvSpPr>
        <p:spPr>
          <a:xfrm>
            <a:off x="-1387009" y="9244012"/>
            <a:ext cx="21062018" cy="0"/>
          </a:xfrm>
          <a:prstGeom prst="line">
            <a:avLst/>
          </a:prstGeom>
          <a:ln cap="flat" w="28575">
            <a:solidFill>
              <a:srgbClr val="FFFFFF"/>
            </a:solidFill>
            <a:prstDash val="solid"/>
            <a:headEnd type="none" len="sm" w="sm"/>
            <a:tailEnd type="none" len="sm" w="sm"/>
          </a:ln>
        </p:spPr>
      </p:sp>
      <p:grpSp>
        <p:nvGrpSpPr>
          <p:cNvPr name="Group 7" id="7"/>
          <p:cNvGrpSpPr/>
          <p:nvPr/>
        </p:nvGrpSpPr>
        <p:grpSpPr>
          <a:xfrm rot="0">
            <a:off x="352209" y="2322119"/>
            <a:ext cx="4048684" cy="4594563"/>
            <a:chOff x="0" y="0"/>
            <a:chExt cx="716231" cy="812800"/>
          </a:xfrm>
        </p:grpSpPr>
        <p:sp>
          <p:nvSpPr>
            <p:cNvPr name="Freeform 8" id="8"/>
            <p:cNvSpPr/>
            <p:nvPr/>
          </p:nvSpPr>
          <p:spPr>
            <a:xfrm flipH="false" flipV="false" rot="0">
              <a:off x="0" y="0"/>
              <a:ext cx="716231" cy="812800"/>
            </a:xfrm>
            <a:custGeom>
              <a:avLst/>
              <a:gdLst/>
              <a:ahLst/>
              <a:cxnLst/>
              <a:rect r="r" b="b" t="t" l="l"/>
              <a:pathLst>
                <a:path h="812800" w="716231">
                  <a:moveTo>
                    <a:pt x="66927" y="0"/>
                  </a:moveTo>
                  <a:lnTo>
                    <a:pt x="649304" y="0"/>
                  </a:lnTo>
                  <a:cubicBezTo>
                    <a:pt x="667054" y="0"/>
                    <a:pt x="684078" y="7051"/>
                    <a:pt x="696629" y="19603"/>
                  </a:cubicBezTo>
                  <a:cubicBezTo>
                    <a:pt x="709180" y="32154"/>
                    <a:pt x="716231" y="49177"/>
                    <a:pt x="716231" y="66927"/>
                  </a:cubicBezTo>
                  <a:lnTo>
                    <a:pt x="716231" y="745873"/>
                  </a:lnTo>
                  <a:cubicBezTo>
                    <a:pt x="716231" y="763623"/>
                    <a:pt x="709180" y="780646"/>
                    <a:pt x="696629" y="793197"/>
                  </a:cubicBezTo>
                  <a:cubicBezTo>
                    <a:pt x="684078" y="805749"/>
                    <a:pt x="667054" y="812800"/>
                    <a:pt x="649304" y="812800"/>
                  </a:cubicBezTo>
                  <a:lnTo>
                    <a:pt x="66927" y="812800"/>
                  </a:lnTo>
                  <a:cubicBezTo>
                    <a:pt x="49177" y="812800"/>
                    <a:pt x="32154" y="805749"/>
                    <a:pt x="19603" y="793197"/>
                  </a:cubicBezTo>
                  <a:cubicBezTo>
                    <a:pt x="7051" y="780646"/>
                    <a:pt x="0" y="763623"/>
                    <a:pt x="0" y="745873"/>
                  </a:cubicBezTo>
                  <a:lnTo>
                    <a:pt x="0" y="66927"/>
                  </a:lnTo>
                  <a:cubicBezTo>
                    <a:pt x="0" y="49177"/>
                    <a:pt x="7051" y="32154"/>
                    <a:pt x="19603" y="19603"/>
                  </a:cubicBezTo>
                  <a:cubicBezTo>
                    <a:pt x="32154" y="7051"/>
                    <a:pt x="49177" y="0"/>
                    <a:pt x="66927" y="0"/>
                  </a:cubicBezTo>
                  <a:close/>
                </a:path>
              </a:pathLst>
            </a:custGeom>
            <a:blipFill>
              <a:blip r:embed="rId4"/>
              <a:stretch>
                <a:fillRect l="-15787" t="0" r="-15787" b="0"/>
              </a:stretch>
            </a:blipFill>
            <a:ln w="28575" cap="rnd">
              <a:solidFill>
                <a:srgbClr val="FFFFFF"/>
              </a:solidFill>
              <a:prstDash val="solid"/>
              <a:round/>
            </a:ln>
          </p:spPr>
        </p:sp>
      </p:grpSp>
      <p:sp>
        <p:nvSpPr>
          <p:cNvPr name="Freeform 9" id="9"/>
          <p:cNvSpPr/>
          <p:nvPr/>
        </p:nvSpPr>
        <p:spPr>
          <a:xfrm flipH="false" flipV="false" rot="0">
            <a:off x="12025595" y="1767020"/>
            <a:ext cx="5629136" cy="3483028"/>
          </a:xfrm>
          <a:custGeom>
            <a:avLst/>
            <a:gdLst/>
            <a:ahLst/>
            <a:cxnLst/>
            <a:rect r="r" b="b" t="t" l="l"/>
            <a:pathLst>
              <a:path h="3483028" w="5629136">
                <a:moveTo>
                  <a:pt x="0" y="0"/>
                </a:moveTo>
                <a:lnTo>
                  <a:pt x="5629136" y="0"/>
                </a:lnTo>
                <a:lnTo>
                  <a:pt x="5629136" y="3483028"/>
                </a:lnTo>
                <a:lnTo>
                  <a:pt x="0" y="3483028"/>
                </a:lnTo>
                <a:lnTo>
                  <a:pt x="0" y="0"/>
                </a:lnTo>
                <a:close/>
              </a:path>
            </a:pathLst>
          </a:custGeom>
          <a:blipFill>
            <a:blip r:embed="rId5"/>
            <a:stretch>
              <a:fillRect l="0" t="0" r="0" b="0"/>
            </a:stretch>
          </a:blipFill>
        </p:spPr>
      </p:sp>
      <p:sp>
        <p:nvSpPr>
          <p:cNvPr name="Freeform 10" id="10"/>
          <p:cNvSpPr/>
          <p:nvPr/>
        </p:nvSpPr>
        <p:spPr>
          <a:xfrm flipH="false" flipV="false" rot="0">
            <a:off x="4958558" y="4056878"/>
            <a:ext cx="6714342" cy="4624503"/>
          </a:xfrm>
          <a:custGeom>
            <a:avLst/>
            <a:gdLst/>
            <a:ahLst/>
            <a:cxnLst/>
            <a:rect r="r" b="b" t="t" l="l"/>
            <a:pathLst>
              <a:path h="4624503" w="6714342">
                <a:moveTo>
                  <a:pt x="0" y="0"/>
                </a:moveTo>
                <a:lnTo>
                  <a:pt x="6714342" y="0"/>
                </a:lnTo>
                <a:lnTo>
                  <a:pt x="6714342" y="4624503"/>
                </a:lnTo>
                <a:lnTo>
                  <a:pt x="0" y="4624503"/>
                </a:lnTo>
                <a:lnTo>
                  <a:pt x="0" y="0"/>
                </a:lnTo>
                <a:close/>
              </a:path>
            </a:pathLst>
          </a:custGeom>
          <a:blipFill>
            <a:blip r:embed="rId6"/>
            <a:stretch>
              <a:fillRect l="0" t="0" r="0" b="0"/>
            </a:stretch>
          </a:blipFill>
        </p:spPr>
      </p:sp>
      <p:sp>
        <p:nvSpPr>
          <p:cNvPr name="Freeform 11" id="11"/>
          <p:cNvSpPr/>
          <p:nvPr/>
        </p:nvSpPr>
        <p:spPr>
          <a:xfrm flipH="false" flipV="false" rot="0">
            <a:off x="14189593" y="5659623"/>
            <a:ext cx="2800174" cy="3318725"/>
          </a:xfrm>
          <a:custGeom>
            <a:avLst/>
            <a:gdLst/>
            <a:ahLst/>
            <a:cxnLst/>
            <a:rect r="r" b="b" t="t" l="l"/>
            <a:pathLst>
              <a:path h="3318725" w="2800174">
                <a:moveTo>
                  <a:pt x="0" y="0"/>
                </a:moveTo>
                <a:lnTo>
                  <a:pt x="2800174" y="0"/>
                </a:lnTo>
                <a:lnTo>
                  <a:pt x="2800174" y="3318725"/>
                </a:lnTo>
                <a:lnTo>
                  <a:pt x="0" y="3318725"/>
                </a:lnTo>
                <a:lnTo>
                  <a:pt x="0" y="0"/>
                </a:lnTo>
                <a:close/>
              </a:path>
            </a:pathLst>
          </a:custGeom>
          <a:blipFill>
            <a:blip r:embed="rId7"/>
            <a:stretch>
              <a:fillRect l="0" t="0" r="0" b="0"/>
            </a:stretch>
          </a:blipFill>
        </p:spPr>
      </p:sp>
      <p:sp>
        <p:nvSpPr>
          <p:cNvPr name="TextBox 12" id="12"/>
          <p:cNvSpPr txBox="true"/>
          <p:nvPr/>
        </p:nvSpPr>
        <p:spPr>
          <a:xfrm rot="0">
            <a:off x="11569443" y="520103"/>
            <a:ext cx="6085288" cy="833877"/>
          </a:xfrm>
          <a:prstGeom prst="rect">
            <a:avLst/>
          </a:prstGeom>
        </p:spPr>
        <p:txBody>
          <a:bodyPr anchor="t" rtlCol="false" tIns="0" lIns="0" bIns="0" rIns="0">
            <a:spAutoFit/>
          </a:bodyPr>
          <a:lstStyle/>
          <a:p>
            <a:pPr algn="r">
              <a:lnSpc>
                <a:spcPts val="6197"/>
              </a:lnSpc>
            </a:pPr>
            <a:r>
              <a:rPr lang="en-US" b="true" sz="6886" spc="-117">
                <a:solidFill>
                  <a:srgbClr val="FFFFFF"/>
                </a:solidFill>
                <a:latin typeface="Quiche Medium"/>
                <a:ea typeface="Quiche Medium"/>
                <a:cs typeface="Quiche Medium"/>
                <a:sym typeface="Quiche Medium"/>
              </a:rPr>
              <a:t>Datos y DAG</a:t>
            </a:r>
          </a:p>
        </p:txBody>
      </p:sp>
      <p:sp>
        <p:nvSpPr>
          <p:cNvPr name="TextBox 13" id="13"/>
          <p:cNvSpPr txBox="true"/>
          <p:nvPr/>
        </p:nvSpPr>
        <p:spPr>
          <a:xfrm rot="0">
            <a:off x="5135206" y="1315880"/>
            <a:ext cx="5405714" cy="2192655"/>
          </a:xfrm>
          <a:prstGeom prst="rect">
            <a:avLst/>
          </a:prstGeom>
        </p:spPr>
        <p:txBody>
          <a:bodyPr anchor="t" rtlCol="false" tIns="0" lIns="0" bIns="0" rIns="0">
            <a:spAutoFit/>
          </a:bodyPr>
          <a:lstStyle/>
          <a:p>
            <a:pPr algn="r"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48</a:t>
            </a:r>
            <a:r>
              <a:rPr lang="en-US" b="true" sz="1800" strike="noStrike" u="none">
                <a:solidFill>
                  <a:srgbClr val="FFFFFF"/>
                </a:solidFill>
                <a:latin typeface="Montserrat Medium"/>
                <a:ea typeface="Montserrat Medium"/>
                <a:cs typeface="Montserrat Medium"/>
                <a:sym typeface="Montserrat Medium"/>
              </a:rPr>
              <a:t> observaciones, que representan los tanques de renacuajos clasificados en pequeños, medianos y grandes, dependiendo de la densidad de renacuajos en cada uno. Además, de información sobre la supervivencia (variable binaria) y de la tasa de supervivencia en cada tanque.</a:t>
            </a:r>
          </a:p>
        </p:txBody>
      </p:sp>
      <p:sp>
        <p:nvSpPr>
          <p:cNvPr name="TextBox 14" id="14"/>
          <p:cNvSpPr txBox="true"/>
          <p:nvPr/>
        </p:nvSpPr>
        <p:spPr>
          <a:xfrm rot="0">
            <a:off x="6806124" y="9629775"/>
            <a:ext cx="11290258" cy="303912"/>
          </a:xfrm>
          <a:prstGeom prst="rect">
            <a:avLst/>
          </a:prstGeom>
        </p:spPr>
        <p:txBody>
          <a:bodyPr anchor="t" rtlCol="false" tIns="0" lIns="0" bIns="0" rIns="0">
            <a:spAutoFit/>
          </a:bodyPr>
          <a:lstStyle/>
          <a:p>
            <a:pPr algn="r">
              <a:lnSpc>
                <a:spcPts val="2392"/>
              </a:lnSpc>
            </a:pPr>
            <a:r>
              <a:rPr lang="en-US" sz="2300" spc="-46">
                <a:solidFill>
                  <a:srgbClr val="FFFFFF"/>
                </a:solidFill>
                <a:latin typeface="Inter"/>
                <a:ea typeface="Inter"/>
                <a:cs typeface="Inter"/>
                <a:sym typeface="Inter"/>
              </a:rPr>
              <a:t>T: Tanque; D: Densidad Inicial; G: Tamaño: P: Depredadores; S: Supervivencia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4AA94"/>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68826B"/>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2483234" y="4039369"/>
            <a:ext cx="2493680" cy="1415332"/>
          </a:xfrm>
          <a:custGeom>
            <a:avLst/>
            <a:gdLst/>
            <a:ahLst/>
            <a:cxnLst/>
            <a:rect r="r" b="b" t="t" l="l"/>
            <a:pathLst>
              <a:path h="1415332" w="2493680">
                <a:moveTo>
                  <a:pt x="0" y="0"/>
                </a:moveTo>
                <a:lnTo>
                  <a:pt x="2493680" y="0"/>
                </a:lnTo>
                <a:lnTo>
                  <a:pt x="2493680" y="1415332"/>
                </a:lnTo>
                <a:lnTo>
                  <a:pt x="0" y="1415332"/>
                </a:lnTo>
                <a:lnTo>
                  <a:pt x="0" y="0"/>
                </a:lnTo>
                <a:close/>
              </a:path>
            </a:pathLst>
          </a:custGeom>
          <a:blipFill>
            <a:blip r:embed="rId2"/>
            <a:stretch>
              <a:fillRect l="0" t="0" r="0" b="0"/>
            </a:stretch>
          </a:blipFill>
        </p:spPr>
      </p:sp>
      <p:sp>
        <p:nvSpPr>
          <p:cNvPr name="Freeform 7" id="7"/>
          <p:cNvSpPr/>
          <p:nvPr/>
        </p:nvSpPr>
        <p:spPr>
          <a:xfrm flipH="false" flipV="false" rot="0">
            <a:off x="8767911" y="1812199"/>
            <a:ext cx="8491389" cy="5869673"/>
          </a:xfrm>
          <a:custGeom>
            <a:avLst/>
            <a:gdLst/>
            <a:ahLst/>
            <a:cxnLst/>
            <a:rect r="r" b="b" t="t" l="l"/>
            <a:pathLst>
              <a:path h="5869673" w="8491389">
                <a:moveTo>
                  <a:pt x="0" y="0"/>
                </a:moveTo>
                <a:lnTo>
                  <a:pt x="8491389" y="0"/>
                </a:lnTo>
                <a:lnTo>
                  <a:pt x="8491389" y="5869673"/>
                </a:lnTo>
                <a:lnTo>
                  <a:pt x="0" y="5869673"/>
                </a:lnTo>
                <a:lnTo>
                  <a:pt x="0" y="0"/>
                </a:lnTo>
                <a:close/>
              </a:path>
            </a:pathLst>
          </a:custGeom>
          <a:blipFill>
            <a:blip r:embed="rId3"/>
            <a:stretch>
              <a:fillRect l="0" t="0" r="0" b="0"/>
            </a:stretch>
          </a:blipFill>
        </p:spPr>
      </p:sp>
      <p:sp>
        <p:nvSpPr>
          <p:cNvPr name="TextBox 8" id="8"/>
          <p:cNvSpPr txBox="true"/>
          <p:nvPr/>
        </p:nvSpPr>
        <p:spPr>
          <a:xfrm rot="0">
            <a:off x="1028700" y="759005"/>
            <a:ext cx="6590386" cy="1865518"/>
          </a:xfrm>
          <a:prstGeom prst="rect">
            <a:avLst/>
          </a:prstGeom>
        </p:spPr>
        <p:txBody>
          <a:bodyPr anchor="t" rtlCol="false" tIns="0" lIns="0" bIns="0" rIns="0">
            <a:spAutoFit/>
          </a:bodyPr>
          <a:lstStyle/>
          <a:p>
            <a:pPr algn="l">
              <a:lnSpc>
                <a:spcPts val="7299"/>
              </a:lnSpc>
            </a:pPr>
            <a:r>
              <a:rPr lang="en-US" sz="6886" spc="-117" b="true">
                <a:solidFill>
                  <a:srgbClr val="FFFFFF"/>
                </a:solidFill>
                <a:latin typeface="Quiche Medium"/>
                <a:ea typeface="Quiche Medium"/>
                <a:cs typeface="Quiche Medium"/>
                <a:sym typeface="Quiche Medium"/>
              </a:rPr>
              <a:t>Modelo Total Pooling</a:t>
            </a:r>
          </a:p>
        </p:txBody>
      </p:sp>
      <p:sp>
        <p:nvSpPr>
          <p:cNvPr name="TextBox 9" id="9"/>
          <p:cNvSpPr txBox="true"/>
          <p:nvPr/>
        </p:nvSpPr>
        <p:spPr>
          <a:xfrm rot="0">
            <a:off x="523602" y="2749871"/>
            <a:ext cx="7095484" cy="5650230"/>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S</a:t>
            </a:r>
            <a:r>
              <a:rPr lang="en-US" b="true" sz="1800" strike="noStrike" u="none">
                <a:solidFill>
                  <a:srgbClr val="FFFFFF"/>
                </a:solidFill>
                <a:latin typeface="Montserrat Medium"/>
                <a:ea typeface="Montserrat Medium"/>
                <a:cs typeface="Montserrat Medium"/>
                <a:sym typeface="Montserrat Medium"/>
              </a:rPr>
              <a:t>e asume que todos los tanques tienen la misma probabilidad de supervivencia. No hay diferencias entre tanques, salvo la variación por la densidad inicial Di</a:t>
            </a: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r>
              <a:rPr lang="en-US" b="true" sz="1800" strike="noStrike" u="none">
                <a:solidFill>
                  <a:srgbClr val="FFFFFF"/>
                </a:solidFill>
                <a:latin typeface="Montserrat Medium"/>
                <a:ea typeface="Montserrat Medium"/>
                <a:cs typeface="Montserrat Medium"/>
                <a:sym typeface="Montserrat Medium"/>
              </a:rPr>
              <a:t>En este modelo totalmente agrupado (total pooling), las predicciones (puntos rojos) se limitan a la media global de supervivencia (línea punteada azul) y no siguen la dispersión real de los tanques (puntos grises), lo que indica un claro subajuste.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4AA94"/>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68826B"/>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TextBox 6" id="6"/>
          <p:cNvSpPr txBox="true"/>
          <p:nvPr/>
        </p:nvSpPr>
        <p:spPr>
          <a:xfrm rot="0">
            <a:off x="1028700" y="2878443"/>
            <a:ext cx="7095484" cy="5964555"/>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A</a:t>
            </a:r>
            <a:r>
              <a:rPr lang="en-US" b="true" sz="1800" strike="noStrike" u="none">
                <a:solidFill>
                  <a:srgbClr val="FFFFFF"/>
                </a:solidFill>
                <a:latin typeface="Montserrat Medium"/>
                <a:ea typeface="Montserrat Medium"/>
                <a:cs typeface="Montserrat Medium"/>
                <a:sym typeface="Montserrat Medium"/>
              </a:rPr>
              <a:t>signamos un intercepto αi distinto a cada tanque, pero no compartimos información entre ellos. Esto significa que cada tanque tiene su propio parámetro de línea base, y no hay aprendizaje entre ellos.</a:t>
            </a: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p>
          <a:p>
            <a:pPr algn="l" marL="0" indent="0" lvl="0">
              <a:lnSpc>
                <a:spcPts val="2520"/>
              </a:lnSpc>
              <a:spcBef>
                <a:spcPct val="0"/>
              </a:spcBef>
            </a:pPr>
            <a:r>
              <a:rPr lang="en-US" b="true" sz="1800" strike="noStrike" u="none">
                <a:solidFill>
                  <a:srgbClr val="FFFFFF"/>
                </a:solidFill>
                <a:latin typeface="Montserrat Medium"/>
                <a:ea typeface="Montserrat Medium"/>
                <a:cs typeface="Montserrat Medium"/>
                <a:sym typeface="Montserrat Medium"/>
              </a:rPr>
              <a:t>Captura fielmente cada dato empírico, pero padece de sobreajuste y de alta incertidumbre en tanques con pocas observaciones. Para obtener estimaciones más estables y evitar extremos sin fundamento, es recomendable utilizar un modelo jerárquico (Partial Pooling) que comparta información entre tanques.</a:t>
            </a:r>
          </a:p>
        </p:txBody>
      </p:sp>
      <p:sp>
        <p:nvSpPr>
          <p:cNvPr name="Freeform 7" id="7"/>
          <p:cNvSpPr/>
          <p:nvPr/>
        </p:nvSpPr>
        <p:spPr>
          <a:xfrm flipH="false" flipV="false" rot="0">
            <a:off x="2448712" y="4863554"/>
            <a:ext cx="2362899" cy="1363611"/>
          </a:xfrm>
          <a:custGeom>
            <a:avLst/>
            <a:gdLst/>
            <a:ahLst/>
            <a:cxnLst/>
            <a:rect r="r" b="b" t="t" l="l"/>
            <a:pathLst>
              <a:path h="1363611" w="2362899">
                <a:moveTo>
                  <a:pt x="0" y="0"/>
                </a:moveTo>
                <a:lnTo>
                  <a:pt x="2362899" y="0"/>
                </a:lnTo>
                <a:lnTo>
                  <a:pt x="2362899" y="1363611"/>
                </a:lnTo>
                <a:lnTo>
                  <a:pt x="0" y="1363611"/>
                </a:lnTo>
                <a:lnTo>
                  <a:pt x="0" y="0"/>
                </a:lnTo>
                <a:close/>
              </a:path>
            </a:pathLst>
          </a:custGeom>
          <a:blipFill>
            <a:blip r:embed="rId2"/>
            <a:stretch>
              <a:fillRect l="0" t="0" r="0" b="0"/>
            </a:stretch>
          </a:blipFill>
        </p:spPr>
      </p:sp>
      <p:sp>
        <p:nvSpPr>
          <p:cNvPr name="Freeform 8" id="8"/>
          <p:cNvSpPr/>
          <p:nvPr/>
        </p:nvSpPr>
        <p:spPr>
          <a:xfrm flipH="false" flipV="false" rot="0">
            <a:off x="8681618" y="2216366"/>
            <a:ext cx="8577682" cy="5854268"/>
          </a:xfrm>
          <a:custGeom>
            <a:avLst/>
            <a:gdLst/>
            <a:ahLst/>
            <a:cxnLst/>
            <a:rect r="r" b="b" t="t" l="l"/>
            <a:pathLst>
              <a:path h="5854268" w="8577682">
                <a:moveTo>
                  <a:pt x="0" y="0"/>
                </a:moveTo>
                <a:lnTo>
                  <a:pt x="8577682" y="0"/>
                </a:lnTo>
                <a:lnTo>
                  <a:pt x="8577682" y="5854268"/>
                </a:lnTo>
                <a:lnTo>
                  <a:pt x="0" y="5854268"/>
                </a:lnTo>
                <a:lnTo>
                  <a:pt x="0" y="0"/>
                </a:lnTo>
                <a:close/>
              </a:path>
            </a:pathLst>
          </a:custGeom>
          <a:blipFill>
            <a:blip r:embed="rId3"/>
            <a:stretch>
              <a:fillRect l="0" t="0" r="0" b="0"/>
            </a:stretch>
          </a:blipFill>
        </p:spPr>
      </p:sp>
      <p:sp>
        <p:nvSpPr>
          <p:cNvPr name="TextBox 9" id="9"/>
          <p:cNvSpPr txBox="true"/>
          <p:nvPr/>
        </p:nvSpPr>
        <p:spPr>
          <a:xfrm rot="0">
            <a:off x="1028700" y="759005"/>
            <a:ext cx="6590386" cy="1865518"/>
          </a:xfrm>
          <a:prstGeom prst="rect">
            <a:avLst/>
          </a:prstGeom>
        </p:spPr>
        <p:txBody>
          <a:bodyPr anchor="t" rtlCol="false" tIns="0" lIns="0" bIns="0" rIns="0">
            <a:spAutoFit/>
          </a:bodyPr>
          <a:lstStyle/>
          <a:p>
            <a:pPr algn="l">
              <a:lnSpc>
                <a:spcPts val="7299"/>
              </a:lnSpc>
            </a:pPr>
            <a:r>
              <a:rPr lang="en-US" sz="6886" spc="-117" b="true">
                <a:solidFill>
                  <a:srgbClr val="FFFFFF"/>
                </a:solidFill>
                <a:latin typeface="Quiche Medium"/>
                <a:ea typeface="Quiche Medium"/>
                <a:cs typeface="Quiche Medium"/>
                <a:sym typeface="Quiche Medium"/>
              </a:rPr>
              <a:t>Modelo No-Pooling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4AA94"/>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68826B"/>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8934507" y="1936226"/>
            <a:ext cx="8324793" cy="5900197"/>
          </a:xfrm>
          <a:custGeom>
            <a:avLst/>
            <a:gdLst/>
            <a:ahLst/>
            <a:cxnLst/>
            <a:rect r="r" b="b" t="t" l="l"/>
            <a:pathLst>
              <a:path h="5900197" w="8324793">
                <a:moveTo>
                  <a:pt x="0" y="0"/>
                </a:moveTo>
                <a:lnTo>
                  <a:pt x="8324793" y="0"/>
                </a:lnTo>
                <a:lnTo>
                  <a:pt x="8324793" y="5900198"/>
                </a:lnTo>
                <a:lnTo>
                  <a:pt x="0" y="5900198"/>
                </a:lnTo>
                <a:lnTo>
                  <a:pt x="0" y="0"/>
                </a:lnTo>
                <a:close/>
              </a:path>
            </a:pathLst>
          </a:custGeom>
          <a:blipFill>
            <a:blip r:embed="rId2"/>
            <a:stretch>
              <a:fillRect l="0" t="0" r="0" b="0"/>
            </a:stretch>
          </a:blipFill>
        </p:spPr>
      </p:sp>
      <p:sp>
        <p:nvSpPr>
          <p:cNvPr name="Freeform 7" id="7"/>
          <p:cNvSpPr/>
          <p:nvPr/>
        </p:nvSpPr>
        <p:spPr>
          <a:xfrm flipH="false" flipV="false" rot="0">
            <a:off x="2925168" y="6027626"/>
            <a:ext cx="2000858" cy="2053790"/>
          </a:xfrm>
          <a:custGeom>
            <a:avLst/>
            <a:gdLst/>
            <a:ahLst/>
            <a:cxnLst/>
            <a:rect r="r" b="b" t="t" l="l"/>
            <a:pathLst>
              <a:path h="2053790" w="2000858">
                <a:moveTo>
                  <a:pt x="0" y="0"/>
                </a:moveTo>
                <a:lnTo>
                  <a:pt x="2000858" y="0"/>
                </a:lnTo>
                <a:lnTo>
                  <a:pt x="2000858" y="2053790"/>
                </a:lnTo>
                <a:lnTo>
                  <a:pt x="0" y="2053790"/>
                </a:lnTo>
                <a:lnTo>
                  <a:pt x="0" y="0"/>
                </a:lnTo>
                <a:close/>
              </a:path>
            </a:pathLst>
          </a:custGeom>
          <a:blipFill>
            <a:blip r:embed="rId3"/>
            <a:stretch>
              <a:fillRect l="0" t="0" r="0" b="0"/>
            </a:stretch>
          </a:blipFill>
        </p:spPr>
      </p:sp>
      <p:sp>
        <p:nvSpPr>
          <p:cNvPr name="TextBox 8" id="8"/>
          <p:cNvSpPr txBox="true"/>
          <p:nvPr/>
        </p:nvSpPr>
        <p:spPr>
          <a:xfrm rot="0">
            <a:off x="928235" y="2577671"/>
            <a:ext cx="7095484" cy="3449955"/>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Se a</a:t>
            </a:r>
            <a:r>
              <a:rPr lang="en-US" b="true" sz="1800" strike="noStrike" u="none">
                <a:solidFill>
                  <a:srgbClr val="FFFFFF"/>
                </a:solidFill>
                <a:latin typeface="Montserrat Medium"/>
                <a:ea typeface="Montserrat Medium"/>
                <a:cs typeface="Montserrat Medium"/>
                <a:sym typeface="Montserrat Medium"/>
              </a:rPr>
              <a:t>signa un intercepto distinto a cada tanque, pero también estimamos la variabilidad entre ellos. Esto nos permite captar la heterogeneidad entre tanques y, al mismo tiempo, compartir información entre ellos. Para esto, se agregan dos parámetros: μ y σ, los cuáles llamaremos hiperparámetros desde este punto.El punto es que, en el modelo anterior, todas las αi se distribuían Normal con una media y desviación estándar establecida o fija. Con esta modificación, los αi comparten una misma distribución, lo que le permite transmitir información entre tanques al modelo. </a:t>
            </a:r>
          </a:p>
        </p:txBody>
      </p:sp>
      <p:sp>
        <p:nvSpPr>
          <p:cNvPr name="TextBox 9" id="9"/>
          <p:cNvSpPr txBox="true"/>
          <p:nvPr/>
        </p:nvSpPr>
        <p:spPr>
          <a:xfrm rot="0">
            <a:off x="1028700" y="759005"/>
            <a:ext cx="6590386" cy="1865518"/>
          </a:xfrm>
          <a:prstGeom prst="rect">
            <a:avLst/>
          </a:prstGeom>
        </p:spPr>
        <p:txBody>
          <a:bodyPr anchor="t" rtlCol="false" tIns="0" lIns="0" bIns="0" rIns="0">
            <a:spAutoFit/>
          </a:bodyPr>
          <a:lstStyle/>
          <a:p>
            <a:pPr algn="l">
              <a:lnSpc>
                <a:spcPts val="7299"/>
              </a:lnSpc>
            </a:pPr>
            <a:r>
              <a:rPr lang="en-US" sz="6886" spc="-117" b="true">
                <a:solidFill>
                  <a:srgbClr val="FFFFFF"/>
                </a:solidFill>
                <a:latin typeface="Quiche Medium"/>
                <a:ea typeface="Quiche Medium"/>
                <a:cs typeface="Quiche Medium"/>
                <a:sym typeface="Quiche Medium"/>
              </a:rPr>
              <a:t>Modelo Partial Pooling</a:t>
            </a:r>
          </a:p>
        </p:txBody>
      </p:sp>
      <p:sp>
        <p:nvSpPr>
          <p:cNvPr name="TextBox 10" id="10"/>
          <p:cNvSpPr txBox="true"/>
          <p:nvPr/>
        </p:nvSpPr>
        <p:spPr>
          <a:xfrm rot="0">
            <a:off x="928235" y="8215889"/>
            <a:ext cx="16331065" cy="935355"/>
          </a:xfrm>
          <a:prstGeom prst="rect">
            <a:avLst/>
          </a:prstGeom>
        </p:spPr>
        <p:txBody>
          <a:bodyPr anchor="t" rtlCol="false" tIns="0" lIns="0" bIns="0" rIns="0">
            <a:spAutoFit/>
          </a:bodyPr>
          <a:lstStyle/>
          <a:p>
            <a:pPr algn="l" marL="0" indent="0" lvl="0">
              <a:lnSpc>
                <a:spcPts val="2520"/>
              </a:lnSpc>
              <a:spcBef>
                <a:spcPct val="0"/>
              </a:spcBef>
            </a:pPr>
            <a:r>
              <a:rPr lang="en-US" b="true" sz="1800" strike="noStrike" u="none">
                <a:solidFill>
                  <a:srgbClr val="FFFFFF"/>
                </a:solidFill>
                <a:latin typeface="Montserrat Medium"/>
                <a:ea typeface="Montserrat Medium"/>
                <a:cs typeface="Montserrat Medium"/>
                <a:sym typeface="Montserrat Medium"/>
              </a:rPr>
              <a:t>Esta estructura jerárquica permite al modelo “aprender entre tanques”: los tanques con poca información se benefician del conocimiento global, mientras que los tanques con muchos datos retienen sus características particulares. Esto se conoce como regularización adaptativa o “shrinkage”.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8826B"/>
        </a:solidFill>
      </p:bgPr>
    </p:bg>
    <p:spTree>
      <p:nvGrpSpPr>
        <p:cNvPr id="1" name=""/>
        <p:cNvGrpSpPr/>
        <p:nvPr/>
      </p:nvGrpSpPr>
      <p:grpSpPr>
        <a:xfrm>
          <a:off x="0" y="0"/>
          <a:ext cx="0" cy="0"/>
          <a:chOff x="0" y="0"/>
          <a:chExt cx="0" cy="0"/>
        </a:xfrm>
      </p:grpSpPr>
      <p:grpSp>
        <p:nvGrpSpPr>
          <p:cNvPr name="Group 2" id="2"/>
          <p:cNvGrpSpPr/>
          <p:nvPr/>
        </p:nvGrpSpPr>
        <p:grpSpPr>
          <a:xfrm rot="0">
            <a:off x="-733207" y="9244012"/>
            <a:ext cx="19754415" cy="1644843"/>
            <a:chOff x="0" y="0"/>
            <a:chExt cx="5202809" cy="433210"/>
          </a:xfrm>
        </p:grpSpPr>
        <p:sp>
          <p:nvSpPr>
            <p:cNvPr name="Freeform 3" id="3"/>
            <p:cNvSpPr/>
            <p:nvPr/>
          </p:nvSpPr>
          <p:spPr>
            <a:xfrm flipH="false" flipV="false" rot="0">
              <a:off x="0" y="0"/>
              <a:ext cx="5202809" cy="433210"/>
            </a:xfrm>
            <a:custGeom>
              <a:avLst/>
              <a:gdLst/>
              <a:ahLst/>
              <a:cxnLst/>
              <a:rect r="r" b="b" t="t" l="l"/>
              <a:pathLst>
                <a:path h="433210" w="5202809">
                  <a:moveTo>
                    <a:pt x="0" y="0"/>
                  </a:moveTo>
                  <a:lnTo>
                    <a:pt x="5202809" y="0"/>
                  </a:lnTo>
                  <a:lnTo>
                    <a:pt x="5202809" y="433210"/>
                  </a:lnTo>
                  <a:lnTo>
                    <a:pt x="0" y="433210"/>
                  </a:lnTo>
                  <a:close/>
                </a:path>
              </a:pathLst>
            </a:custGeom>
            <a:solidFill>
              <a:srgbClr val="94AA94"/>
            </a:solidFill>
          </p:spPr>
        </p:sp>
        <p:sp>
          <p:nvSpPr>
            <p:cNvPr name="TextBox 4" id="4"/>
            <p:cNvSpPr txBox="true"/>
            <p:nvPr/>
          </p:nvSpPr>
          <p:spPr>
            <a:xfrm>
              <a:off x="0" y="38100"/>
              <a:ext cx="5202809" cy="395110"/>
            </a:xfrm>
            <a:prstGeom prst="rect">
              <a:avLst/>
            </a:prstGeom>
          </p:spPr>
          <p:txBody>
            <a:bodyPr anchor="ctr" rtlCol="false" tIns="50800" lIns="50800" bIns="50800" rIns="50800"/>
            <a:lstStyle/>
            <a:p>
              <a:pPr algn="ctr">
                <a:lnSpc>
                  <a:spcPts val="2266"/>
                </a:lnSpc>
              </a:pPr>
            </a:p>
          </p:txBody>
        </p:sp>
      </p:grpSp>
      <p:sp>
        <p:nvSpPr>
          <p:cNvPr name="AutoShape 5" id="5"/>
          <p:cNvSpPr/>
          <p:nvPr/>
        </p:nvSpPr>
        <p:spPr>
          <a:xfrm>
            <a:off x="-1387009" y="9244012"/>
            <a:ext cx="21062018"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0">
            <a:off x="9257862" y="6359218"/>
            <a:ext cx="8663414" cy="2620429"/>
            <a:chOff x="0" y="0"/>
            <a:chExt cx="2860812" cy="865312"/>
          </a:xfrm>
        </p:grpSpPr>
        <p:sp>
          <p:nvSpPr>
            <p:cNvPr name="Freeform 7" id="7"/>
            <p:cNvSpPr/>
            <p:nvPr/>
          </p:nvSpPr>
          <p:spPr>
            <a:xfrm flipH="false" flipV="false" rot="0">
              <a:off x="0" y="0"/>
              <a:ext cx="2860812" cy="865312"/>
            </a:xfrm>
            <a:custGeom>
              <a:avLst/>
              <a:gdLst/>
              <a:ahLst/>
              <a:cxnLst/>
              <a:rect r="r" b="b" t="t" l="l"/>
              <a:pathLst>
                <a:path h="865312" w="2860812">
                  <a:moveTo>
                    <a:pt x="21447" y="0"/>
                  </a:moveTo>
                  <a:lnTo>
                    <a:pt x="2839364" y="0"/>
                  </a:lnTo>
                  <a:cubicBezTo>
                    <a:pt x="2845053" y="0"/>
                    <a:pt x="2850508" y="2260"/>
                    <a:pt x="2854530" y="6282"/>
                  </a:cubicBezTo>
                  <a:cubicBezTo>
                    <a:pt x="2858552" y="10304"/>
                    <a:pt x="2860812" y="15759"/>
                    <a:pt x="2860812" y="21447"/>
                  </a:cubicBezTo>
                  <a:lnTo>
                    <a:pt x="2860812" y="843864"/>
                  </a:lnTo>
                  <a:cubicBezTo>
                    <a:pt x="2860812" y="849553"/>
                    <a:pt x="2858552" y="855008"/>
                    <a:pt x="2854530" y="859030"/>
                  </a:cubicBezTo>
                  <a:cubicBezTo>
                    <a:pt x="2850508" y="863052"/>
                    <a:pt x="2845053" y="865312"/>
                    <a:pt x="2839364" y="865312"/>
                  </a:cubicBezTo>
                  <a:lnTo>
                    <a:pt x="21447" y="865312"/>
                  </a:lnTo>
                  <a:cubicBezTo>
                    <a:pt x="15759" y="865312"/>
                    <a:pt x="10304" y="863052"/>
                    <a:pt x="6282" y="859030"/>
                  </a:cubicBezTo>
                  <a:cubicBezTo>
                    <a:pt x="2260" y="855008"/>
                    <a:pt x="0" y="849553"/>
                    <a:pt x="0" y="843864"/>
                  </a:cubicBezTo>
                  <a:lnTo>
                    <a:pt x="0" y="21447"/>
                  </a:lnTo>
                  <a:cubicBezTo>
                    <a:pt x="0" y="15759"/>
                    <a:pt x="2260" y="10304"/>
                    <a:pt x="6282" y="6282"/>
                  </a:cubicBezTo>
                  <a:cubicBezTo>
                    <a:pt x="10304" y="2260"/>
                    <a:pt x="15759" y="0"/>
                    <a:pt x="21447" y="0"/>
                  </a:cubicBezTo>
                  <a:close/>
                </a:path>
              </a:pathLst>
            </a:custGeom>
            <a:solidFill>
              <a:srgbClr val="94AA94"/>
            </a:solidFill>
            <a:ln cap="rnd">
              <a:noFill/>
              <a:prstDash val="solid"/>
              <a:round/>
            </a:ln>
          </p:spPr>
        </p:sp>
        <p:sp>
          <p:nvSpPr>
            <p:cNvPr name="TextBox 8" id="8"/>
            <p:cNvSpPr txBox="true"/>
            <p:nvPr/>
          </p:nvSpPr>
          <p:spPr>
            <a:xfrm>
              <a:off x="0" y="-9525"/>
              <a:ext cx="2860812" cy="874837"/>
            </a:xfrm>
            <a:prstGeom prst="rect">
              <a:avLst/>
            </a:prstGeom>
          </p:spPr>
          <p:txBody>
            <a:bodyPr anchor="ctr" rtlCol="false" tIns="50800" lIns="50800" bIns="50800" rIns="50800"/>
            <a:lstStyle/>
            <a:p>
              <a:pPr algn="ctr" marL="0" indent="0" lvl="0">
                <a:lnSpc>
                  <a:spcPts val="2879"/>
                </a:lnSpc>
                <a:spcBef>
                  <a:spcPct val="0"/>
                </a:spcBef>
              </a:pPr>
            </a:p>
          </p:txBody>
        </p:sp>
      </p:grpSp>
      <p:sp>
        <p:nvSpPr>
          <p:cNvPr name="Freeform 9" id="9"/>
          <p:cNvSpPr/>
          <p:nvPr/>
        </p:nvSpPr>
        <p:spPr>
          <a:xfrm flipH="false" flipV="false" rot="0">
            <a:off x="1501134" y="5780051"/>
            <a:ext cx="3727356" cy="2778397"/>
          </a:xfrm>
          <a:custGeom>
            <a:avLst/>
            <a:gdLst/>
            <a:ahLst/>
            <a:cxnLst/>
            <a:rect r="r" b="b" t="t" l="l"/>
            <a:pathLst>
              <a:path h="2778397" w="3727356">
                <a:moveTo>
                  <a:pt x="0" y="0"/>
                </a:moveTo>
                <a:lnTo>
                  <a:pt x="3727356" y="0"/>
                </a:lnTo>
                <a:lnTo>
                  <a:pt x="3727356" y="2778397"/>
                </a:lnTo>
                <a:lnTo>
                  <a:pt x="0" y="2778397"/>
                </a:lnTo>
                <a:lnTo>
                  <a:pt x="0" y="0"/>
                </a:lnTo>
                <a:close/>
              </a:path>
            </a:pathLst>
          </a:custGeom>
          <a:blipFill>
            <a:blip r:embed="rId2"/>
            <a:stretch>
              <a:fillRect l="0" t="0" r="0" b="0"/>
            </a:stretch>
          </a:blipFill>
        </p:spPr>
      </p:sp>
      <p:sp>
        <p:nvSpPr>
          <p:cNvPr name="Freeform 10" id="10"/>
          <p:cNvSpPr/>
          <p:nvPr/>
        </p:nvSpPr>
        <p:spPr>
          <a:xfrm flipH="false" flipV="false" rot="0">
            <a:off x="9336386" y="239703"/>
            <a:ext cx="8479228" cy="5871866"/>
          </a:xfrm>
          <a:custGeom>
            <a:avLst/>
            <a:gdLst/>
            <a:ahLst/>
            <a:cxnLst/>
            <a:rect r="r" b="b" t="t" l="l"/>
            <a:pathLst>
              <a:path h="5871866" w="8479228">
                <a:moveTo>
                  <a:pt x="0" y="0"/>
                </a:moveTo>
                <a:lnTo>
                  <a:pt x="8479229" y="0"/>
                </a:lnTo>
                <a:lnTo>
                  <a:pt x="8479229" y="5871865"/>
                </a:lnTo>
                <a:lnTo>
                  <a:pt x="0" y="5871865"/>
                </a:lnTo>
                <a:lnTo>
                  <a:pt x="0" y="0"/>
                </a:lnTo>
                <a:close/>
              </a:path>
            </a:pathLst>
          </a:custGeom>
          <a:blipFill>
            <a:blip r:embed="rId3"/>
            <a:stretch>
              <a:fillRect l="0" t="0" r="0" b="0"/>
            </a:stretch>
          </a:blipFill>
        </p:spPr>
      </p:sp>
      <p:sp>
        <p:nvSpPr>
          <p:cNvPr name="TextBox 11" id="11"/>
          <p:cNvSpPr txBox="true"/>
          <p:nvPr/>
        </p:nvSpPr>
        <p:spPr>
          <a:xfrm rot="0">
            <a:off x="667743" y="599104"/>
            <a:ext cx="8476257" cy="1702450"/>
          </a:xfrm>
          <a:prstGeom prst="rect">
            <a:avLst/>
          </a:prstGeom>
        </p:spPr>
        <p:txBody>
          <a:bodyPr anchor="t" rtlCol="false" tIns="0" lIns="0" bIns="0" rIns="0">
            <a:spAutoFit/>
          </a:bodyPr>
          <a:lstStyle/>
          <a:p>
            <a:pPr algn="l">
              <a:lnSpc>
                <a:spcPts val="6663"/>
              </a:lnSpc>
            </a:pPr>
            <a:r>
              <a:rPr lang="en-US" sz="6286" spc="-106" b="true">
                <a:solidFill>
                  <a:srgbClr val="FFFFFF"/>
                </a:solidFill>
                <a:latin typeface="Quiche Medium"/>
                <a:ea typeface="Quiche Medium"/>
                <a:cs typeface="Quiche Medium"/>
                <a:sym typeface="Quiche Medium"/>
              </a:rPr>
              <a:t>Modelo con información completa</a:t>
            </a:r>
          </a:p>
        </p:txBody>
      </p:sp>
      <p:sp>
        <p:nvSpPr>
          <p:cNvPr name="TextBox 12" id="12"/>
          <p:cNvSpPr txBox="true"/>
          <p:nvPr/>
        </p:nvSpPr>
        <p:spPr>
          <a:xfrm rot="0">
            <a:off x="667743" y="2841694"/>
            <a:ext cx="6288756" cy="2506980"/>
          </a:xfrm>
          <a:prstGeom prst="rect">
            <a:avLst/>
          </a:prstGeom>
        </p:spPr>
        <p:txBody>
          <a:bodyPr anchor="t" rtlCol="false" tIns="0" lIns="0" bIns="0" rIns="0">
            <a:spAutoFit/>
          </a:bodyPr>
          <a:lstStyle/>
          <a:p>
            <a:pPr algn="l" marL="0" indent="0" lvl="0">
              <a:lnSpc>
                <a:spcPts val="2520"/>
              </a:lnSpc>
              <a:spcBef>
                <a:spcPct val="0"/>
              </a:spcBef>
            </a:pPr>
            <a:r>
              <a:rPr lang="en-US" b="true" sz="1800">
                <a:solidFill>
                  <a:srgbClr val="FFFFFF"/>
                </a:solidFill>
                <a:latin typeface="Montserrat Medium"/>
                <a:ea typeface="Montserrat Medium"/>
                <a:cs typeface="Montserrat Medium"/>
                <a:sym typeface="Montserrat Medium"/>
              </a:rPr>
              <a:t>En l</a:t>
            </a:r>
            <a:r>
              <a:rPr lang="en-US" b="true" sz="1800" strike="noStrike" u="none">
                <a:solidFill>
                  <a:srgbClr val="FFFFFF"/>
                </a:solidFill>
                <a:latin typeface="Montserrat Medium"/>
                <a:ea typeface="Montserrat Medium"/>
                <a:cs typeface="Montserrat Medium"/>
                <a:sym typeface="Montserrat Medium"/>
              </a:rPr>
              <a:t>os tres modelos anteriores, no incorporamos todas las variables, y como lo que se desea es estudiar el fenómeno, incluiyendo todas las variables, es decir, agregando la variable depredador P y la variable tamaño G, dado nuestro DAG, puede mejorar la estimación de los efectos por variable. Podemos extender entonces la idea del Modelo Jerárquico e incorporar estas variables. De tal modo que:</a:t>
            </a:r>
          </a:p>
        </p:txBody>
      </p:sp>
      <p:sp>
        <p:nvSpPr>
          <p:cNvPr name="TextBox 13" id="13"/>
          <p:cNvSpPr txBox="true"/>
          <p:nvPr/>
        </p:nvSpPr>
        <p:spPr>
          <a:xfrm rot="0">
            <a:off x="9467283" y="6416368"/>
            <a:ext cx="8244571" cy="2641690"/>
          </a:xfrm>
          <a:prstGeom prst="rect">
            <a:avLst/>
          </a:prstGeom>
        </p:spPr>
        <p:txBody>
          <a:bodyPr anchor="t" rtlCol="false" tIns="0" lIns="0" bIns="0" rIns="0">
            <a:spAutoFit/>
          </a:bodyPr>
          <a:lstStyle/>
          <a:p>
            <a:pPr algn="l" marL="0" indent="0" lvl="0">
              <a:lnSpc>
                <a:spcPts val="2382"/>
              </a:lnSpc>
            </a:pPr>
            <a:r>
              <a:rPr lang="en-US" b="true" sz="1631" spc="-3">
                <a:solidFill>
                  <a:srgbClr val="FFFFFF"/>
                </a:solidFill>
                <a:latin typeface="Montserrat Semi-Bold"/>
                <a:ea typeface="Montserrat Semi-Bold"/>
                <a:cs typeface="Montserrat Semi-Bold"/>
                <a:sym typeface="Montserrat Semi-Bold"/>
              </a:rPr>
              <a:t>Al inclui</a:t>
            </a:r>
            <a:r>
              <a:rPr lang="en-US" b="true" sz="1631" spc="-3" u="none">
                <a:solidFill>
                  <a:srgbClr val="FFFFFF"/>
                </a:solidFill>
                <a:latin typeface="Montserrat Semi-Bold"/>
                <a:ea typeface="Montserrat Semi-Bold"/>
                <a:cs typeface="Montserrat Semi-Bold"/>
                <a:sym typeface="Montserrat Semi-Bold"/>
              </a:rPr>
              <a:t>r las variables de presencia de depredadores y tamaño, el Modelo Completo redistribuye parte de la variabilidad extrema hacia efectos sistemáticos: las predicciones de supervivencia caen en los tanques con depredadores y suben en los tanques sin ellos, tal como cabe esperar desde el punto de vista biológico.</a:t>
            </a:r>
          </a:p>
          <a:p>
            <a:pPr algn="l" marL="0" indent="0" lvl="0">
              <a:lnSpc>
                <a:spcPts val="2382"/>
              </a:lnSpc>
            </a:pPr>
            <a:r>
              <a:rPr lang="en-US" b="true" sz="1631" spc="-3" u="none">
                <a:solidFill>
                  <a:srgbClr val="FFFFFF"/>
                </a:solidFill>
                <a:latin typeface="Montserrat Semi-Bold"/>
                <a:ea typeface="Montserrat Semi-Bold"/>
                <a:cs typeface="Montserrat Semi-Bold"/>
                <a:sym typeface="Montserrat Semi-Bold"/>
              </a:rPr>
              <a:t>Esa mayor separación aparente en la zona de altas tasas de supervivencia, no indica un error, sino que el modelo está capturando la variación mediante las covariables y suavizando (regularizando) los valores extremos.</a:t>
            </a:r>
          </a:p>
          <a:p>
            <a:pPr algn="l" marL="0" indent="0" lvl="0">
              <a:lnSpc>
                <a:spcPts val="238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DAGoCbi5qGE</dc:identifier>
  <dcterms:modified xsi:type="dcterms:W3CDTF">2011-08-01T06:04:30Z</dcterms:modified>
  <cp:revision>1</cp:revision>
  <dc:title>Presentado por Emma Serra</dc:title>
</cp:coreProperties>
</file>